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 id="291" r:id="rId6"/>
    <p:sldId id="256" r:id="rId7"/>
    <p:sldId id="292" r:id="rId8"/>
    <p:sldId id="257" r:id="rId9"/>
    <p:sldId id="285" r:id="rId10"/>
    <p:sldId id="258" r:id="rId11"/>
    <p:sldId id="286" r:id="rId12"/>
    <p:sldId id="287" r:id="rId13"/>
    <p:sldId id="265" r:id="rId14"/>
    <p:sldId id="289" r:id="rId15"/>
    <p:sldId id="261" r:id="rId16"/>
    <p:sldId id="290" r:id="rId17"/>
    <p:sldId id="266" r:id="rId18"/>
    <p:sldId id="284" r:id="rId19"/>
    <p:sldId id="271" r:id="rId20"/>
    <p:sldId id="272" r:id="rId21"/>
    <p:sldId id="273" r:id="rId22"/>
    <p:sldId id="274" r:id="rId23"/>
    <p:sldId id="275" r:id="rId24"/>
    <p:sldId id="260" r:id="rId25"/>
    <p:sldId id="278" r:id="rId26"/>
    <p:sldId id="279" r:id="rId27"/>
    <p:sldId id="280" r:id="rId28"/>
    <p:sldId id="281" r:id="rId29"/>
    <p:sldId id="282" r:id="rId30"/>
    <p:sldId id="283" r:id="rId3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lby Dunn" userId="S::sdunn@acecindiana.org::e70a11b2-ffb7-4196-ae44-c802b56fe140" providerId="AD" clId="Web-{B3378E0B-DD16-BA90-B80E-8E63EAEE0A11}"/>
    <pc:docChg chg="addSld modSld">
      <pc:chgData name="Shelby Dunn" userId="S::sdunn@acecindiana.org::e70a11b2-ffb7-4196-ae44-c802b56fe140" providerId="AD" clId="Web-{B3378E0B-DD16-BA90-B80E-8E63EAEE0A11}" dt="2026-08-27T14:23:00.614" v="107" actId="20577"/>
      <pc:docMkLst>
        <pc:docMk/>
      </pc:docMkLst>
      <pc:sldChg chg="modSp">
        <pc:chgData name="Shelby Dunn" userId="S::sdunn@acecindiana.org::e70a11b2-ffb7-4196-ae44-c802b56fe140" providerId="AD" clId="Web-{B3378E0B-DD16-BA90-B80E-8E63EAEE0A11}" dt="2026-08-27T14:21:44.751" v="103" actId="20577"/>
        <pc:sldMkLst>
          <pc:docMk/>
          <pc:sldMk cId="3394603052" sldId="256"/>
        </pc:sldMkLst>
        <pc:spChg chg="mod">
          <ac:chgData name="Shelby Dunn" userId="S::sdunn@acecindiana.org::e70a11b2-ffb7-4196-ae44-c802b56fe140" providerId="AD" clId="Web-{B3378E0B-DD16-BA90-B80E-8E63EAEE0A11}" dt="2026-08-27T14:21:21.844" v="98" actId="1076"/>
          <ac:spMkLst>
            <pc:docMk/>
            <pc:sldMk cId="3394603052" sldId="256"/>
            <ac:spMk id="2" creationId="{00000000-0000-0000-0000-000000000000}"/>
          </ac:spMkLst>
        </pc:spChg>
        <pc:spChg chg="mod">
          <ac:chgData name="Shelby Dunn" userId="S::sdunn@acecindiana.org::e70a11b2-ffb7-4196-ae44-c802b56fe140" providerId="AD" clId="Web-{B3378E0B-DD16-BA90-B80E-8E63EAEE0A11}" dt="2026-08-27T14:21:44.751" v="103" actId="20577"/>
          <ac:spMkLst>
            <pc:docMk/>
            <pc:sldMk cId="3394603052" sldId="256"/>
            <ac:spMk id="3" creationId="{00000000-0000-0000-0000-000000000000}"/>
          </ac:spMkLst>
        </pc:spChg>
      </pc:sldChg>
      <pc:sldChg chg="modSp">
        <pc:chgData name="Shelby Dunn" userId="S::sdunn@acecindiana.org::e70a11b2-ffb7-4196-ae44-c802b56fe140" providerId="AD" clId="Web-{B3378E0B-DD16-BA90-B80E-8E63EAEE0A11}" dt="2026-08-27T14:18:43.149" v="74" actId="20577"/>
        <pc:sldMkLst>
          <pc:docMk/>
          <pc:sldMk cId="3325889164" sldId="257"/>
        </pc:sldMkLst>
        <pc:spChg chg="mod">
          <ac:chgData name="Shelby Dunn" userId="S::sdunn@acecindiana.org::e70a11b2-ffb7-4196-ae44-c802b56fe140" providerId="AD" clId="Web-{B3378E0B-DD16-BA90-B80E-8E63EAEE0A11}" dt="2026-08-27T14:18:43.149" v="74" actId="20577"/>
          <ac:spMkLst>
            <pc:docMk/>
            <pc:sldMk cId="3325889164" sldId="257"/>
            <ac:spMk id="2" creationId="{00000000-0000-0000-0000-000000000000}"/>
          </ac:spMkLst>
        </pc:spChg>
      </pc:sldChg>
      <pc:sldChg chg="modSp">
        <pc:chgData name="Shelby Dunn" userId="S::sdunn@acecindiana.org::e70a11b2-ffb7-4196-ae44-c802b56fe140" providerId="AD" clId="Web-{B3378E0B-DD16-BA90-B80E-8E63EAEE0A11}" dt="2026-08-27T14:23:00.614" v="107" actId="20577"/>
        <pc:sldMkLst>
          <pc:docMk/>
          <pc:sldMk cId="600345503" sldId="265"/>
        </pc:sldMkLst>
        <pc:spChg chg="mod">
          <ac:chgData name="Shelby Dunn" userId="S::sdunn@acecindiana.org::e70a11b2-ffb7-4196-ae44-c802b56fe140" providerId="AD" clId="Web-{B3378E0B-DD16-BA90-B80E-8E63EAEE0A11}" dt="2026-08-27T14:23:00.614" v="107" actId="20577"/>
          <ac:spMkLst>
            <pc:docMk/>
            <pc:sldMk cId="600345503" sldId="265"/>
            <ac:spMk id="2" creationId="{00000000-0000-0000-0000-000000000000}"/>
          </ac:spMkLst>
        </pc:spChg>
        <pc:spChg chg="mod">
          <ac:chgData name="Shelby Dunn" userId="S::sdunn@acecindiana.org::e70a11b2-ffb7-4196-ae44-c802b56fe140" providerId="AD" clId="Web-{B3378E0B-DD16-BA90-B80E-8E63EAEE0A11}" dt="2026-08-27T14:08:35.246" v="36" actId="1076"/>
          <ac:spMkLst>
            <pc:docMk/>
            <pc:sldMk cId="600345503" sldId="265"/>
            <ac:spMk id="3" creationId="{00000000-0000-0000-0000-000000000000}"/>
          </ac:spMkLst>
        </pc:spChg>
      </pc:sldChg>
      <pc:sldChg chg="modSp">
        <pc:chgData name="Shelby Dunn" userId="S::sdunn@acecindiana.org::e70a11b2-ffb7-4196-ae44-c802b56fe140" providerId="AD" clId="Web-{B3378E0B-DD16-BA90-B80E-8E63EAEE0A11}" dt="2026-08-27T14:06:09.380" v="9" actId="1076"/>
        <pc:sldMkLst>
          <pc:docMk/>
          <pc:sldMk cId="955310665" sldId="285"/>
        </pc:sldMkLst>
        <pc:spChg chg="mod">
          <ac:chgData name="Shelby Dunn" userId="S::sdunn@acecindiana.org::e70a11b2-ffb7-4196-ae44-c802b56fe140" providerId="AD" clId="Web-{B3378E0B-DD16-BA90-B80E-8E63EAEE0A11}" dt="2026-08-27T14:06:09.380" v="9" actId="1076"/>
          <ac:spMkLst>
            <pc:docMk/>
            <pc:sldMk cId="955310665" sldId="285"/>
            <ac:spMk id="2" creationId="{00000000-0000-0000-0000-000000000000}"/>
          </ac:spMkLst>
        </pc:spChg>
      </pc:sldChg>
      <pc:sldChg chg="modSp">
        <pc:chgData name="Shelby Dunn" userId="S::sdunn@acecindiana.org::e70a11b2-ffb7-4196-ae44-c802b56fe140" providerId="AD" clId="Web-{B3378E0B-DD16-BA90-B80E-8E63EAEE0A11}" dt="2026-08-27T14:22:50.317" v="106" actId="20577"/>
        <pc:sldMkLst>
          <pc:docMk/>
          <pc:sldMk cId="1226693523" sldId="287"/>
        </pc:sldMkLst>
        <pc:spChg chg="mod">
          <ac:chgData name="Shelby Dunn" userId="S::sdunn@acecindiana.org::e70a11b2-ffb7-4196-ae44-c802b56fe140" providerId="AD" clId="Web-{B3378E0B-DD16-BA90-B80E-8E63EAEE0A11}" dt="2026-08-27T14:22:43.973" v="105" actId="20577"/>
          <ac:spMkLst>
            <pc:docMk/>
            <pc:sldMk cId="1226693523" sldId="287"/>
            <ac:spMk id="2" creationId="{00000000-0000-0000-0000-000000000000}"/>
          </ac:spMkLst>
        </pc:spChg>
        <pc:spChg chg="mod">
          <ac:chgData name="Shelby Dunn" userId="S::sdunn@acecindiana.org::e70a11b2-ffb7-4196-ae44-c802b56fe140" providerId="AD" clId="Web-{B3378E0B-DD16-BA90-B80E-8E63EAEE0A11}" dt="2026-08-27T14:22:50.317" v="106" actId="20577"/>
          <ac:spMkLst>
            <pc:docMk/>
            <pc:sldMk cId="1226693523" sldId="287"/>
            <ac:spMk id="5" creationId="{FA501DFC-B27C-4816-B777-B9013C7A395E}"/>
          </ac:spMkLst>
        </pc:spChg>
      </pc:sldChg>
      <pc:sldChg chg="delSp">
        <pc:chgData name="Shelby Dunn" userId="S::sdunn@acecindiana.org::e70a11b2-ffb7-4196-ae44-c802b56fe140" providerId="AD" clId="Web-{B3378E0B-DD16-BA90-B80E-8E63EAEE0A11}" dt="2026-08-27T14:21:54.314" v="104"/>
        <pc:sldMkLst>
          <pc:docMk/>
          <pc:sldMk cId="1506596080" sldId="291"/>
        </pc:sldMkLst>
        <pc:picChg chg="del">
          <ac:chgData name="Shelby Dunn" userId="S::sdunn@acecindiana.org::e70a11b2-ffb7-4196-ae44-c802b56fe140" providerId="AD" clId="Web-{B3378E0B-DD16-BA90-B80E-8E63EAEE0A11}" dt="2026-08-27T14:21:54.314" v="104"/>
          <ac:picMkLst>
            <pc:docMk/>
            <pc:sldMk cId="1506596080" sldId="291"/>
            <ac:picMk id="4" creationId="{8FFDDB78-8B26-AB91-0BFC-F1BBF29C6DDD}"/>
          </ac:picMkLst>
        </pc:picChg>
      </pc:sldChg>
      <pc:sldChg chg="modSp new">
        <pc:chgData name="Shelby Dunn" userId="S::sdunn@acecindiana.org::e70a11b2-ffb7-4196-ae44-c802b56fe140" providerId="AD" clId="Web-{B3378E0B-DD16-BA90-B80E-8E63EAEE0A11}" dt="2026-08-27T14:21:00.874" v="93" actId="20577"/>
        <pc:sldMkLst>
          <pc:docMk/>
          <pc:sldMk cId="2248898601" sldId="292"/>
        </pc:sldMkLst>
        <pc:spChg chg="mod">
          <ac:chgData name="Shelby Dunn" userId="S::sdunn@acecindiana.org::e70a11b2-ffb7-4196-ae44-c802b56fe140" providerId="AD" clId="Web-{B3378E0B-DD16-BA90-B80E-8E63EAEE0A11}" dt="2026-08-27T14:21:00.874" v="93" actId="20577"/>
          <ac:spMkLst>
            <pc:docMk/>
            <pc:sldMk cId="2248898601" sldId="292"/>
            <ac:spMk id="2" creationId="{3E118749-7E9E-30C7-12CD-95388C3647D7}"/>
          </ac:spMkLst>
        </pc:spChg>
        <pc:spChg chg="mod">
          <ac:chgData name="Shelby Dunn" userId="S::sdunn@acecindiana.org::e70a11b2-ffb7-4196-ae44-c802b56fe140" providerId="AD" clId="Web-{B3378E0B-DD16-BA90-B80E-8E63EAEE0A11}" dt="2026-08-27T14:20:44.420" v="90" actId="20577"/>
          <ac:spMkLst>
            <pc:docMk/>
            <pc:sldMk cId="2248898601" sldId="292"/>
            <ac:spMk id="3" creationId="{4A5B605F-CEE3-D267-9643-17FF914CF065}"/>
          </ac:spMkLst>
        </pc:spChg>
      </pc:sldChg>
    </pc:docChg>
  </pc:docChgLst>
  <pc:docChgLst>
    <pc:chgData name="Shelby Dunn" userId="S::sdunn@acecindiana.org::e70a11b2-ffb7-4196-ae44-c802b56fe140" providerId="AD" clId="Web-{CBA7EE65-0F81-10F7-8ABD-FFF9B76E5EBA}"/>
    <pc:docChg chg="modSld">
      <pc:chgData name="Shelby Dunn" userId="S::sdunn@acecindiana.org::e70a11b2-ffb7-4196-ae44-c802b56fe140" providerId="AD" clId="Web-{CBA7EE65-0F81-10F7-8ABD-FFF9B76E5EBA}" dt="2026-08-26T14:52:12.926" v="92" actId="20577"/>
      <pc:docMkLst>
        <pc:docMk/>
      </pc:docMkLst>
      <pc:sldChg chg="modSp">
        <pc:chgData name="Shelby Dunn" userId="S::sdunn@acecindiana.org::e70a11b2-ffb7-4196-ae44-c802b56fe140" providerId="AD" clId="Web-{CBA7EE65-0F81-10F7-8ABD-FFF9B76E5EBA}" dt="2026-08-26T14:52:12.926" v="92" actId="20577"/>
        <pc:sldMkLst>
          <pc:docMk/>
          <pc:sldMk cId="3325889164" sldId="257"/>
        </pc:sldMkLst>
        <pc:spChg chg="mod">
          <ac:chgData name="Shelby Dunn" userId="S::sdunn@acecindiana.org::e70a11b2-ffb7-4196-ae44-c802b56fe140" providerId="AD" clId="Web-{CBA7EE65-0F81-10F7-8ABD-FFF9B76E5EBA}" dt="2026-08-26T14:52:04.832" v="90" actId="20577"/>
          <ac:spMkLst>
            <pc:docMk/>
            <pc:sldMk cId="3325889164" sldId="257"/>
            <ac:spMk id="2" creationId="{00000000-0000-0000-0000-000000000000}"/>
          </ac:spMkLst>
        </pc:spChg>
        <pc:spChg chg="mod">
          <ac:chgData name="Shelby Dunn" userId="S::sdunn@acecindiana.org::e70a11b2-ffb7-4196-ae44-c802b56fe140" providerId="AD" clId="Web-{CBA7EE65-0F81-10F7-8ABD-FFF9B76E5EBA}" dt="2026-08-26T14:52:12.926" v="92" actId="20577"/>
          <ac:spMkLst>
            <pc:docMk/>
            <pc:sldMk cId="3325889164" sldId="257"/>
            <ac:spMk id="3" creationId="{00000000-0000-0000-0000-000000000000}"/>
          </ac:spMkLst>
        </pc:spChg>
      </pc:sldChg>
      <pc:sldChg chg="modSp">
        <pc:chgData name="Shelby Dunn" userId="S::sdunn@acecindiana.org::e70a11b2-ffb7-4196-ae44-c802b56fe140" providerId="AD" clId="Web-{CBA7EE65-0F81-10F7-8ABD-FFF9B76E5EBA}" dt="2026-08-26T14:50:33.719" v="53" actId="20577"/>
        <pc:sldMkLst>
          <pc:docMk/>
          <pc:sldMk cId="1024381087" sldId="266"/>
        </pc:sldMkLst>
        <pc:spChg chg="mod">
          <ac:chgData name="Shelby Dunn" userId="S::sdunn@acecindiana.org::e70a11b2-ffb7-4196-ae44-c802b56fe140" providerId="AD" clId="Web-{CBA7EE65-0F81-10F7-8ABD-FFF9B76E5EBA}" dt="2026-08-26T14:50:33.719" v="53" actId="20577"/>
          <ac:spMkLst>
            <pc:docMk/>
            <pc:sldMk cId="1024381087" sldId="266"/>
            <ac:spMk id="2" creationId="{00000000-0000-0000-0000-000000000000}"/>
          </ac:spMkLst>
        </pc:spChg>
      </pc:sldChg>
      <pc:sldChg chg="modSp">
        <pc:chgData name="Shelby Dunn" userId="S::sdunn@acecindiana.org::e70a11b2-ffb7-4196-ae44-c802b56fe140" providerId="AD" clId="Web-{CBA7EE65-0F81-10F7-8ABD-FFF9B76E5EBA}" dt="2026-08-26T14:50:46.891" v="57" actId="20577"/>
        <pc:sldMkLst>
          <pc:docMk/>
          <pc:sldMk cId="1533986432" sldId="284"/>
        </pc:sldMkLst>
        <pc:spChg chg="mod">
          <ac:chgData name="Shelby Dunn" userId="S::sdunn@acecindiana.org::e70a11b2-ffb7-4196-ae44-c802b56fe140" providerId="AD" clId="Web-{CBA7EE65-0F81-10F7-8ABD-FFF9B76E5EBA}" dt="2026-08-26T14:50:46.891" v="57" actId="20577"/>
          <ac:spMkLst>
            <pc:docMk/>
            <pc:sldMk cId="1533986432" sldId="284"/>
            <ac:spMk id="2" creationId="{00000000-0000-0000-0000-000000000000}"/>
          </ac:spMkLst>
        </pc:spChg>
      </pc:sldChg>
    </pc:docChg>
  </pc:docChgLst>
  <pc:docChgLst>
    <pc:chgData name="Shelby Dunn" userId="S::sdunn@acecindiana.org::e70a11b2-ffb7-4196-ae44-c802b56fe140" providerId="AD" clId="Web-{00000000-0000-0000-0000-000000000000}"/>
    <pc:docChg chg="modSld">
      <pc:chgData name="Shelby Dunn" userId="S::sdunn@acecindiana.org::e70a11b2-ffb7-4196-ae44-c802b56fe140" providerId="AD" clId="Web-{00000000-0000-0000-0000-000000000000}" dt="2026-08-26T14:14:22.738" v="629" actId="20577"/>
      <pc:docMkLst>
        <pc:docMk/>
      </pc:docMkLst>
      <pc:sldChg chg="addSp delSp modSp">
        <pc:chgData name="Shelby Dunn" userId="S::sdunn@acecindiana.org::e70a11b2-ffb7-4196-ae44-c802b56fe140" providerId="AD" clId="Web-{00000000-0000-0000-0000-000000000000}" dt="2026-08-26T14:14:22.738" v="629" actId="20577"/>
        <pc:sldMkLst>
          <pc:docMk/>
          <pc:sldMk cId="3962333900" sldId="260"/>
        </pc:sldMkLst>
        <pc:spChg chg="add mod">
          <ac:chgData name="Shelby Dunn" userId="S::sdunn@acecindiana.org::e70a11b2-ffb7-4196-ae44-c802b56fe140" providerId="AD" clId="Web-{00000000-0000-0000-0000-000000000000}" dt="2026-08-26T14:14:22.738" v="629" actId="20577"/>
          <ac:spMkLst>
            <pc:docMk/>
            <pc:sldMk cId="3962333900" sldId="260"/>
            <ac:spMk id="2" creationId="{1740281A-C54C-578A-5D98-5C08140A9281}"/>
          </ac:spMkLst>
        </pc:spChg>
        <pc:spChg chg="add mod">
          <ac:chgData name="Shelby Dunn" userId="S::sdunn@acecindiana.org::e70a11b2-ffb7-4196-ae44-c802b56fe140" providerId="AD" clId="Web-{00000000-0000-0000-0000-000000000000}" dt="2026-08-26T14:13:26.426" v="619" actId="14100"/>
          <ac:spMkLst>
            <pc:docMk/>
            <pc:sldMk cId="3962333900" sldId="260"/>
            <ac:spMk id="4" creationId="{7053DD42-75B1-725C-E732-FA1821DCBFCC}"/>
          </ac:spMkLst>
        </pc:spChg>
      </pc:sldChg>
      <pc:sldChg chg="addSp delSp modSp">
        <pc:chgData name="Shelby Dunn" userId="S::sdunn@acecindiana.org::e70a11b2-ffb7-4196-ae44-c802b56fe140" providerId="AD" clId="Web-{00000000-0000-0000-0000-000000000000}" dt="2026-08-26T14:01:31.364" v="385" actId="1076"/>
        <pc:sldMkLst>
          <pc:docMk/>
          <pc:sldMk cId="3846309622" sldId="261"/>
        </pc:sldMkLst>
        <pc:spChg chg="add mod">
          <ac:chgData name="Shelby Dunn" userId="S::sdunn@acecindiana.org::e70a11b2-ffb7-4196-ae44-c802b56fe140" providerId="AD" clId="Web-{00000000-0000-0000-0000-000000000000}" dt="2026-08-26T13:59:00.348" v="352" actId="1076"/>
          <ac:spMkLst>
            <pc:docMk/>
            <pc:sldMk cId="3846309622" sldId="261"/>
            <ac:spMk id="5" creationId="{C5C86F36-6D74-CD8D-E6A0-A8BAA48DD7AD}"/>
          </ac:spMkLst>
        </pc:spChg>
        <pc:spChg chg="add mod">
          <ac:chgData name="Shelby Dunn" userId="S::sdunn@acecindiana.org::e70a11b2-ffb7-4196-ae44-c802b56fe140" providerId="AD" clId="Web-{00000000-0000-0000-0000-000000000000}" dt="2026-08-26T14:01:31.364" v="385" actId="1076"/>
          <ac:spMkLst>
            <pc:docMk/>
            <pc:sldMk cId="3846309622" sldId="261"/>
            <ac:spMk id="6" creationId="{55D7C1B1-59E2-1713-E868-916A8E2D4F8D}"/>
          </ac:spMkLst>
        </pc:spChg>
        <pc:graphicFrameChg chg="add mod modGraphic">
          <ac:chgData name="Shelby Dunn" userId="S::sdunn@acecindiana.org::e70a11b2-ffb7-4196-ae44-c802b56fe140" providerId="AD" clId="Web-{00000000-0000-0000-0000-000000000000}" dt="2026-08-26T14:01:27.004" v="384" actId="1076"/>
          <ac:graphicFrameMkLst>
            <pc:docMk/>
            <pc:sldMk cId="3846309622" sldId="261"/>
            <ac:graphicFrameMk id="4" creationId="{A6043FE6-238B-AA15-F1AA-3FAE8F578C7E}"/>
          </ac:graphicFrameMkLst>
        </pc:graphicFrameChg>
        <pc:picChg chg="add mod">
          <ac:chgData name="Shelby Dunn" userId="S::sdunn@acecindiana.org::e70a11b2-ffb7-4196-ae44-c802b56fe140" providerId="AD" clId="Web-{00000000-0000-0000-0000-000000000000}" dt="2026-08-26T13:57:50.520" v="343" actId="1076"/>
          <ac:picMkLst>
            <pc:docMk/>
            <pc:sldMk cId="3846309622" sldId="261"/>
            <ac:picMk id="3" creationId="{B9870D8E-351D-9C13-23C1-C885E14B8966}"/>
          </ac:picMkLst>
        </pc:picChg>
      </pc:sldChg>
      <pc:sldChg chg="addSp delSp modSp">
        <pc:chgData name="Shelby Dunn" userId="S::sdunn@acecindiana.org::e70a11b2-ffb7-4196-ae44-c802b56fe140" providerId="AD" clId="Web-{00000000-0000-0000-0000-000000000000}" dt="2026-08-26T14:00:37.301" v="354" actId="1076"/>
        <pc:sldMkLst>
          <pc:docMk/>
          <pc:sldMk cId="3493211060" sldId="289"/>
        </pc:sldMkLst>
        <pc:spChg chg="mod">
          <ac:chgData name="Shelby Dunn" userId="S::sdunn@acecindiana.org::e70a11b2-ffb7-4196-ae44-c802b56fe140" providerId="AD" clId="Web-{00000000-0000-0000-0000-000000000000}" dt="2026-08-26T13:49:25.051" v="43" actId="14100"/>
          <ac:spMkLst>
            <pc:docMk/>
            <pc:sldMk cId="3493211060" sldId="289"/>
            <ac:spMk id="2" creationId="{3A7069E7-A966-49AD-A48F-BEE56CB9FB16}"/>
          </ac:spMkLst>
        </pc:spChg>
        <pc:spChg chg="mod">
          <ac:chgData name="Shelby Dunn" userId="S::sdunn@acecindiana.org::e70a11b2-ffb7-4196-ae44-c802b56fe140" providerId="AD" clId="Web-{00000000-0000-0000-0000-000000000000}" dt="2026-08-26T14:00:37.301" v="354" actId="1076"/>
          <ac:spMkLst>
            <pc:docMk/>
            <pc:sldMk cId="3493211060" sldId="289"/>
            <ac:spMk id="3" creationId="{558E8975-51FA-46CB-BD5F-BDC6E7FCE799}"/>
          </ac:spMkLst>
        </pc:spChg>
      </pc:sldChg>
    </pc:docChg>
  </pc:docChgLst>
  <pc:docChgLst>
    <pc:chgData name="Colleen Torres" userId="c3430264-753e-46bf-bba4-a168dad05f84" providerId="ADAL" clId="{6932B8A7-FB1D-4B16-893B-A485766025E5}"/>
    <pc:docChg chg="modSld">
      <pc:chgData name="Colleen Torres" userId="c3430264-753e-46bf-bba4-a168dad05f84" providerId="ADAL" clId="{6932B8A7-FB1D-4B16-893B-A485766025E5}" dt="2026-08-28T16:47:59.082" v="5" actId="20577"/>
      <pc:docMkLst>
        <pc:docMk/>
      </pc:docMkLst>
      <pc:sldChg chg="modSp mod">
        <pc:chgData name="Colleen Torres" userId="c3430264-753e-46bf-bba4-a168dad05f84" providerId="ADAL" clId="{6932B8A7-FB1D-4B16-893B-A485766025E5}" dt="2026-08-28T16:47:59.082" v="5" actId="20577"/>
        <pc:sldMkLst>
          <pc:docMk/>
          <pc:sldMk cId="3394603052" sldId="256"/>
        </pc:sldMkLst>
        <pc:spChg chg="mod">
          <ac:chgData name="Colleen Torres" userId="c3430264-753e-46bf-bba4-a168dad05f84" providerId="ADAL" clId="{6932B8A7-FB1D-4B16-893B-A485766025E5}" dt="2026-08-28T16:47:59.082" v="5" actId="20577"/>
          <ac:spMkLst>
            <pc:docMk/>
            <pc:sldMk cId="3394603052" sldId="256"/>
            <ac:spMk id="2" creationId="{00000000-0000-0000-0000-000000000000}"/>
          </ac:spMkLst>
        </pc:spChg>
      </pc:sldChg>
    </pc:docChg>
  </pc:docChgLst>
  <pc:docChgLst>
    <pc:chgData name="Shelby Dunn" userId="S::sdunn@acecindiana.org::e70a11b2-ffb7-4196-ae44-c802b56fe140" providerId="AD" clId="Web-{704219CE-DEE9-358C-9033-C372EF845B7E}"/>
    <pc:docChg chg="modSld">
      <pc:chgData name="Shelby Dunn" userId="S::sdunn@acecindiana.org::e70a11b2-ffb7-4196-ae44-c802b56fe140" providerId="AD" clId="Web-{704219CE-DEE9-358C-9033-C372EF845B7E}" dt="2026-08-27T14:40:19.768" v="176" actId="14100"/>
      <pc:docMkLst>
        <pc:docMk/>
      </pc:docMkLst>
      <pc:sldChg chg="modSp">
        <pc:chgData name="Shelby Dunn" userId="S::sdunn@acecindiana.org::e70a11b2-ffb7-4196-ae44-c802b56fe140" providerId="AD" clId="Web-{704219CE-DEE9-358C-9033-C372EF845B7E}" dt="2026-08-27T14:25:47.313" v="9" actId="20577"/>
        <pc:sldMkLst>
          <pc:docMk/>
          <pc:sldMk cId="3962333900" sldId="260"/>
        </pc:sldMkLst>
        <pc:spChg chg="mod">
          <ac:chgData name="Shelby Dunn" userId="S::sdunn@acecindiana.org::e70a11b2-ffb7-4196-ae44-c802b56fe140" providerId="AD" clId="Web-{704219CE-DEE9-358C-9033-C372EF845B7E}" dt="2026-08-27T14:25:47.313" v="9" actId="20577"/>
          <ac:spMkLst>
            <pc:docMk/>
            <pc:sldMk cId="3962333900" sldId="260"/>
            <ac:spMk id="2" creationId="{1740281A-C54C-578A-5D98-5C08140A9281}"/>
          </ac:spMkLst>
        </pc:spChg>
        <pc:spChg chg="mod">
          <ac:chgData name="Shelby Dunn" userId="S::sdunn@acecindiana.org::e70a11b2-ffb7-4196-ae44-c802b56fe140" providerId="AD" clId="Web-{704219CE-DEE9-358C-9033-C372EF845B7E}" dt="2026-08-27T14:25:03.138" v="4" actId="1076"/>
          <ac:spMkLst>
            <pc:docMk/>
            <pc:sldMk cId="3962333900" sldId="260"/>
            <ac:spMk id="4" creationId="{7053DD42-75B1-725C-E732-FA1821DCBFCC}"/>
          </ac:spMkLst>
        </pc:spChg>
      </pc:sldChg>
      <pc:sldChg chg="modSp">
        <pc:chgData name="Shelby Dunn" userId="S::sdunn@acecindiana.org::e70a11b2-ffb7-4196-ae44-c802b56fe140" providerId="AD" clId="Web-{704219CE-DEE9-358C-9033-C372EF845B7E}" dt="2026-08-27T14:37:01.910" v="165"/>
        <pc:sldMkLst>
          <pc:docMk/>
          <pc:sldMk cId="3846309622" sldId="261"/>
        </pc:sldMkLst>
        <pc:graphicFrameChg chg="mod modGraphic">
          <ac:chgData name="Shelby Dunn" userId="S::sdunn@acecindiana.org::e70a11b2-ffb7-4196-ae44-c802b56fe140" providerId="AD" clId="Web-{704219CE-DEE9-358C-9033-C372EF845B7E}" dt="2026-08-27T14:37:01.910" v="165"/>
          <ac:graphicFrameMkLst>
            <pc:docMk/>
            <pc:sldMk cId="3846309622" sldId="261"/>
            <ac:graphicFrameMk id="4" creationId="{A6043FE6-238B-AA15-F1AA-3FAE8F578C7E}"/>
          </ac:graphicFrameMkLst>
        </pc:graphicFrameChg>
      </pc:sldChg>
      <pc:sldChg chg="modSp">
        <pc:chgData name="Shelby Dunn" userId="S::sdunn@acecindiana.org::e70a11b2-ffb7-4196-ae44-c802b56fe140" providerId="AD" clId="Web-{704219CE-DEE9-358C-9033-C372EF845B7E}" dt="2026-08-27T14:40:19.768" v="176" actId="14100"/>
        <pc:sldMkLst>
          <pc:docMk/>
          <pc:sldMk cId="1533986432" sldId="284"/>
        </pc:sldMkLst>
        <pc:spChg chg="mod">
          <ac:chgData name="Shelby Dunn" userId="S::sdunn@acecindiana.org::e70a11b2-ffb7-4196-ae44-c802b56fe140" providerId="AD" clId="Web-{704219CE-DEE9-358C-9033-C372EF845B7E}" dt="2026-08-27T14:40:19.768" v="176" actId="14100"/>
          <ac:spMkLst>
            <pc:docMk/>
            <pc:sldMk cId="1533986432" sldId="284"/>
            <ac:spMk id="2" creationId="{00000000-0000-0000-0000-000000000000}"/>
          </ac:spMkLst>
        </pc:spChg>
      </pc:sldChg>
      <pc:sldChg chg="modSp">
        <pc:chgData name="Shelby Dunn" userId="S::sdunn@acecindiana.org::e70a11b2-ffb7-4196-ae44-c802b56fe140" providerId="AD" clId="Web-{704219CE-DEE9-358C-9033-C372EF845B7E}" dt="2026-08-27T14:38:32.729" v="175" actId="20577"/>
        <pc:sldMkLst>
          <pc:docMk/>
          <pc:sldMk cId="3493211060" sldId="289"/>
        </pc:sldMkLst>
        <pc:spChg chg="mod">
          <ac:chgData name="Shelby Dunn" userId="S::sdunn@acecindiana.org::e70a11b2-ffb7-4196-ae44-c802b56fe140" providerId="AD" clId="Web-{704219CE-DEE9-358C-9033-C372EF845B7E}" dt="2026-08-27T14:38:32.729" v="175" actId="20577"/>
          <ac:spMkLst>
            <pc:docMk/>
            <pc:sldMk cId="3493211060" sldId="289"/>
            <ac:spMk id="3" creationId="{558E8975-51FA-46CB-BD5F-BDC6E7FCE799}"/>
          </ac:spMkLst>
        </pc:spChg>
      </pc:sldChg>
      <pc:sldChg chg="addSp modSp">
        <pc:chgData name="Shelby Dunn" userId="S::sdunn@acecindiana.org::e70a11b2-ffb7-4196-ae44-c802b56fe140" providerId="AD" clId="Web-{704219CE-DEE9-358C-9033-C372EF845B7E}" dt="2026-08-27T14:33:41.410" v="97" actId="1076"/>
        <pc:sldMkLst>
          <pc:docMk/>
          <pc:sldMk cId="1506596080" sldId="291"/>
        </pc:sldMkLst>
        <pc:spChg chg="add mod">
          <ac:chgData name="Shelby Dunn" userId="S::sdunn@acecindiana.org::e70a11b2-ffb7-4196-ae44-c802b56fe140" providerId="AD" clId="Web-{704219CE-DEE9-358C-9033-C372EF845B7E}" dt="2026-08-27T14:33:41.410" v="97" actId="1076"/>
          <ac:spMkLst>
            <pc:docMk/>
            <pc:sldMk cId="1506596080" sldId="291"/>
            <ac:spMk id="2" creationId="{87B12E21-00A9-83DF-7AAB-46A0E860BA04}"/>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037835-B7C8-4EFC-A330-83449F0EBBBC}" type="doc">
      <dgm:prSet loTypeId="urn:microsoft.com/office/officeart/2018/2/layout/IconVerticalSolidList" loCatId="icon" qsTypeId="urn:microsoft.com/office/officeart/2005/8/quickstyle/simple1#1" qsCatId="simple" csTypeId="urn:microsoft.com/office/officeart/2005/8/colors/accent1_2#1" csCatId="accent1" phldr="1"/>
      <dgm:spPr/>
      <dgm:t>
        <a:bodyPr/>
        <a:lstStyle/>
        <a:p>
          <a:endParaRPr lang="en-US"/>
        </a:p>
      </dgm:t>
    </dgm:pt>
    <dgm:pt modelId="{F6AFE3B7-4AFF-4081-BD9A-4DCFC5B81122}">
      <dgm:prSet/>
      <dgm:spPr/>
      <dgm:t>
        <a:bodyPr/>
        <a:lstStyle/>
        <a:p>
          <a:pPr>
            <a:lnSpc>
              <a:spcPct val="100000"/>
            </a:lnSpc>
          </a:pPr>
          <a:r>
            <a:rPr lang="en-US" b="1" i="0"/>
            <a:t>Judges’ time is limited, so please strive to capture their attention and speak directly to the project guideline points.  </a:t>
          </a:r>
          <a:endParaRPr lang="en-US"/>
        </a:p>
      </dgm:t>
    </dgm:pt>
    <dgm:pt modelId="{83C1024F-2081-43D4-93D6-03B356F4F934}" type="parTrans" cxnId="{79962DD6-D76F-4A2B-B397-39A479CF4D1F}">
      <dgm:prSet/>
      <dgm:spPr/>
      <dgm:t>
        <a:bodyPr/>
        <a:lstStyle/>
        <a:p>
          <a:endParaRPr lang="en-US"/>
        </a:p>
      </dgm:t>
    </dgm:pt>
    <dgm:pt modelId="{91649C60-65DC-4A75-9A2E-EA2A71E690E9}" type="sibTrans" cxnId="{79962DD6-D76F-4A2B-B397-39A479CF4D1F}">
      <dgm:prSet/>
      <dgm:spPr/>
      <dgm:t>
        <a:bodyPr/>
        <a:lstStyle/>
        <a:p>
          <a:endParaRPr lang="en-US"/>
        </a:p>
      </dgm:t>
    </dgm:pt>
    <dgm:pt modelId="{29E80217-A271-46E3-9806-4259A1774518}">
      <dgm:prSet/>
      <dgm:spPr/>
      <dgm:t>
        <a:bodyPr/>
        <a:lstStyle/>
        <a:p>
          <a:pPr>
            <a:lnSpc>
              <a:spcPct val="100000"/>
            </a:lnSpc>
          </a:pPr>
          <a:r>
            <a:rPr lang="en-US" b="1" i="0"/>
            <a:t>Also, remember to focus attention on the </a:t>
          </a:r>
          <a:r>
            <a:rPr lang="en-US" b="1" i="0" u="sng"/>
            <a:t>project</a:t>
          </a:r>
          <a:r>
            <a:rPr lang="en-US" b="1" i="0"/>
            <a:t>, rather than specific firm engineer’s contribution to the project.</a:t>
          </a:r>
          <a:r>
            <a:rPr lang="en-US" b="0" i="0"/>
            <a:t>  </a:t>
          </a:r>
          <a:endParaRPr lang="en-US"/>
        </a:p>
      </dgm:t>
    </dgm:pt>
    <dgm:pt modelId="{C849D3CB-8F8C-4066-B194-1EFED1572564}" type="parTrans" cxnId="{09E54A42-B5D9-4F7A-85EB-92D5C0966AD2}">
      <dgm:prSet/>
      <dgm:spPr/>
      <dgm:t>
        <a:bodyPr/>
        <a:lstStyle/>
        <a:p>
          <a:endParaRPr lang="en-US"/>
        </a:p>
      </dgm:t>
    </dgm:pt>
    <dgm:pt modelId="{0DDADBC9-EBD8-4238-A972-5A50B3F8EFF7}" type="sibTrans" cxnId="{09E54A42-B5D9-4F7A-85EB-92D5C0966AD2}">
      <dgm:prSet/>
      <dgm:spPr/>
      <dgm:t>
        <a:bodyPr/>
        <a:lstStyle/>
        <a:p>
          <a:endParaRPr lang="en-US"/>
        </a:p>
      </dgm:t>
    </dgm:pt>
    <dgm:pt modelId="{79F76276-3091-4665-850C-CCBAF5F25B38}">
      <dgm:prSet/>
      <dgm:spPr/>
      <dgm:t>
        <a:bodyPr/>
        <a:lstStyle/>
        <a:p>
          <a:pPr>
            <a:lnSpc>
              <a:spcPct val="100000"/>
            </a:lnSpc>
          </a:pPr>
          <a:r>
            <a:rPr lang="en-US" b="1">
              <a:solidFill>
                <a:srgbClr val="C00000"/>
              </a:solidFill>
            </a:rPr>
            <a:t>Submissions </a:t>
          </a:r>
          <a:r>
            <a:rPr lang="en-US" b="1" u="sng">
              <a:solidFill>
                <a:srgbClr val="C00000"/>
              </a:solidFill>
            </a:rPr>
            <a:t>will not be considered</a:t>
          </a:r>
          <a:r>
            <a:rPr lang="en-US" b="1">
              <a:solidFill>
                <a:srgbClr val="C00000"/>
              </a:solidFill>
            </a:rPr>
            <a:t>  if this PowerPoint template has been modified from its original form. This helps with consistency among project scoring. </a:t>
          </a:r>
          <a:endParaRPr lang="en-US">
            <a:solidFill>
              <a:srgbClr val="C00000"/>
            </a:solidFill>
          </a:endParaRPr>
        </a:p>
      </dgm:t>
    </dgm:pt>
    <dgm:pt modelId="{5BF0E78A-2279-43CF-B1C5-8087B85ADDC3}" type="parTrans" cxnId="{A8624D54-DE19-451E-85E4-CEDE6DDC6E77}">
      <dgm:prSet/>
      <dgm:spPr/>
      <dgm:t>
        <a:bodyPr/>
        <a:lstStyle/>
        <a:p>
          <a:endParaRPr lang="en-US"/>
        </a:p>
      </dgm:t>
    </dgm:pt>
    <dgm:pt modelId="{004D33DF-193C-4647-89C4-E317A63D882D}" type="sibTrans" cxnId="{A8624D54-DE19-451E-85E4-CEDE6DDC6E77}">
      <dgm:prSet/>
      <dgm:spPr/>
      <dgm:t>
        <a:bodyPr/>
        <a:lstStyle/>
        <a:p>
          <a:endParaRPr lang="en-US"/>
        </a:p>
      </dgm:t>
    </dgm:pt>
    <dgm:pt modelId="{EB31EF6F-7E22-417E-BA5F-476A31AFEA0C}">
      <dgm:prSet/>
      <dgm:spPr/>
      <dgm:t>
        <a:bodyPr/>
        <a:lstStyle/>
        <a:p>
          <a:pPr>
            <a:lnSpc>
              <a:spcPct val="100000"/>
            </a:lnSpc>
          </a:pPr>
          <a:r>
            <a:rPr lang="en-US" b="1">
              <a:solidFill>
                <a:srgbClr val="C00000"/>
              </a:solidFill>
            </a:rPr>
            <a:t>If submitting a construction inspection project, be sure to explain what is unique about your delivery of service. </a:t>
          </a:r>
          <a:endParaRPr lang="en-US">
            <a:solidFill>
              <a:srgbClr val="C00000"/>
            </a:solidFill>
          </a:endParaRPr>
        </a:p>
      </dgm:t>
    </dgm:pt>
    <dgm:pt modelId="{2745E25F-FA5F-4520-8575-8184BB950355}" type="parTrans" cxnId="{5C284046-55E3-4CB8-975E-9456A27529B5}">
      <dgm:prSet/>
      <dgm:spPr/>
      <dgm:t>
        <a:bodyPr/>
        <a:lstStyle/>
        <a:p>
          <a:endParaRPr lang="en-US"/>
        </a:p>
      </dgm:t>
    </dgm:pt>
    <dgm:pt modelId="{DD4C1BD6-B9F1-49F8-BBB5-5B252DD97AE5}" type="sibTrans" cxnId="{5C284046-55E3-4CB8-975E-9456A27529B5}">
      <dgm:prSet/>
      <dgm:spPr/>
      <dgm:t>
        <a:bodyPr/>
        <a:lstStyle/>
        <a:p>
          <a:endParaRPr lang="en-US"/>
        </a:p>
      </dgm:t>
    </dgm:pt>
    <dgm:pt modelId="{BAA3D478-6154-44E9-B538-323DE2925479}" type="pres">
      <dgm:prSet presAssocID="{04037835-B7C8-4EFC-A330-83449F0EBBBC}" presName="root" presStyleCnt="0">
        <dgm:presLayoutVars>
          <dgm:dir/>
          <dgm:resizeHandles val="exact"/>
        </dgm:presLayoutVars>
      </dgm:prSet>
      <dgm:spPr/>
    </dgm:pt>
    <dgm:pt modelId="{7830D061-4032-4465-993B-A7EF32174E0E}" type="pres">
      <dgm:prSet presAssocID="{F6AFE3B7-4AFF-4081-BD9A-4DCFC5B81122}" presName="compNode" presStyleCnt="0"/>
      <dgm:spPr/>
    </dgm:pt>
    <dgm:pt modelId="{1B2CC4BB-C7B8-4834-B941-87957D9C1498}" type="pres">
      <dgm:prSet presAssocID="{F6AFE3B7-4AFF-4081-BD9A-4DCFC5B81122}" presName="bgRect" presStyleLbl="bgShp" presStyleIdx="0" presStyleCnt="4" custLinFactNeighborY="6063"/>
      <dgm:spPr/>
    </dgm:pt>
    <dgm:pt modelId="{D4DCF84A-AAE5-462A-B18A-DCFBF3EAA7FC}" type="pres">
      <dgm:prSet presAssocID="{F6AFE3B7-4AFF-4081-BD9A-4DCFC5B81122}" presName="iconRect" presStyleLbl="nod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Hourglass 60% with solid fill"/>
        </a:ext>
      </dgm:extLst>
    </dgm:pt>
    <dgm:pt modelId="{C13A2C1C-E139-4B1E-9763-0B6E534C9472}" type="pres">
      <dgm:prSet presAssocID="{F6AFE3B7-4AFF-4081-BD9A-4DCFC5B81122}" presName="spaceRect" presStyleCnt="0"/>
      <dgm:spPr/>
    </dgm:pt>
    <dgm:pt modelId="{7415D802-E4DC-4EE2-8ED7-5E7AF90A5187}" type="pres">
      <dgm:prSet presAssocID="{F6AFE3B7-4AFF-4081-BD9A-4DCFC5B81122}" presName="parTx" presStyleLbl="revTx" presStyleIdx="0" presStyleCnt="4">
        <dgm:presLayoutVars>
          <dgm:chMax val="0"/>
          <dgm:chPref val="0"/>
        </dgm:presLayoutVars>
      </dgm:prSet>
      <dgm:spPr/>
    </dgm:pt>
    <dgm:pt modelId="{45C4AF47-B65A-4C8D-847C-E58CE4996C1D}" type="pres">
      <dgm:prSet presAssocID="{91649C60-65DC-4A75-9A2E-EA2A71E690E9}" presName="sibTrans" presStyleCnt="0"/>
      <dgm:spPr/>
    </dgm:pt>
    <dgm:pt modelId="{84B284AA-37EC-46B6-AD5C-E6281A548A8A}" type="pres">
      <dgm:prSet presAssocID="{29E80217-A271-46E3-9806-4259A1774518}" presName="compNode" presStyleCnt="0"/>
      <dgm:spPr/>
    </dgm:pt>
    <dgm:pt modelId="{3BB61B3E-C3FD-45A6-9A50-9FCDF8EE9E45}" type="pres">
      <dgm:prSet presAssocID="{29E80217-A271-46E3-9806-4259A1774518}" presName="bgRect" presStyleLbl="bgShp" presStyleIdx="1" presStyleCnt="4"/>
      <dgm:spPr/>
    </dgm:pt>
    <dgm:pt modelId="{5E2F67ED-15BF-4796-B4E1-D19AB206C313}" type="pres">
      <dgm:prSet presAssocID="{29E80217-A271-46E3-9806-4259A1774518}" presName="iconRect" presStyleLbl="nod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List outline"/>
        </a:ext>
      </dgm:extLst>
    </dgm:pt>
    <dgm:pt modelId="{3BF29E91-6694-4648-84CB-8FFF1F18A83F}" type="pres">
      <dgm:prSet presAssocID="{29E80217-A271-46E3-9806-4259A1774518}" presName="spaceRect" presStyleCnt="0"/>
      <dgm:spPr/>
    </dgm:pt>
    <dgm:pt modelId="{D9210452-3620-442E-BF82-A5959D4070AC}" type="pres">
      <dgm:prSet presAssocID="{29E80217-A271-46E3-9806-4259A1774518}" presName="parTx" presStyleLbl="revTx" presStyleIdx="1" presStyleCnt="4">
        <dgm:presLayoutVars>
          <dgm:chMax val="0"/>
          <dgm:chPref val="0"/>
        </dgm:presLayoutVars>
      </dgm:prSet>
      <dgm:spPr/>
    </dgm:pt>
    <dgm:pt modelId="{04509F72-572A-41AE-B284-03714BFE6E16}" type="pres">
      <dgm:prSet presAssocID="{0DDADBC9-EBD8-4238-A972-5A50B3F8EFF7}" presName="sibTrans" presStyleCnt="0"/>
      <dgm:spPr/>
    </dgm:pt>
    <dgm:pt modelId="{451099D8-9EDD-4C4A-9FC8-AC1D0C6CD6FF}" type="pres">
      <dgm:prSet presAssocID="{79F76276-3091-4665-850C-CCBAF5F25B38}" presName="compNode" presStyleCnt="0"/>
      <dgm:spPr/>
    </dgm:pt>
    <dgm:pt modelId="{9ED62EA6-025F-489A-ABDC-FFA78AC1D1EF}" type="pres">
      <dgm:prSet presAssocID="{79F76276-3091-4665-850C-CCBAF5F25B38}" presName="bgRect" presStyleLbl="bgShp" presStyleIdx="2" presStyleCnt="4"/>
      <dgm:spPr/>
    </dgm:pt>
    <dgm:pt modelId="{59FC6DFB-0F3E-449B-8585-D73AF29C0D27}" type="pres">
      <dgm:prSet presAssocID="{79F76276-3091-4665-850C-CCBAF5F25B3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osed Quotation Mark"/>
        </a:ext>
      </dgm:extLst>
    </dgm:pt>
    <dgm:pt modelId="{374CA9C6-6111-4637-AB93-53CD98E6CF7E}" type="pres">
      <dgm:prSet presAssocID="{79F76276-3091-4665-850C-CCBAF5F25B38}" presName="spaceRect" presStyleCnt="0"/>
      <dgm:spPr/>
    </dgm:pt>
    <dgm:pt modelId="{AB56264A-DC7A-4649-A683-5CF83C72D2B3}" type="pres">
      <dgm:prSet presAssocID="{79F76276-3091-4665-850C-CCBAF5F25B38}" presName="parTx" presStyleLbl="revTx" presStyleIdx="2" presStyleCnt="4">
        <dgm:presLayoutVars>
          <dgm:chMax val="0"/>
          <dgm:chPref val="0"/>
        </dgm:presLayoutVars>
      </dgm:prSet>
      <dgm:spPr/>
    </dgm:pt>
    <dgm:pt modelId="{E1CE0924-57CA-43BF-8B23-6D6B391047C2}" type="pres">
      <dgm:prSet presAssocID="{004D33DF-193C-4647-89C4-E317A63D882D}" presName="sibTrans" presStyleCnt="0"/>
      <dgm:spPr/>
    </dgm:pt>
    <dgm:pt modelId="{812F0EFC-D04E-4DEE-9B33-8AAC274C2A82}" type="pres">
      <dgm:prSet presAssocID="{EB31EF6F-7E22-417E-BA5F-476A31AFEA0C}" presName="compNode" presStyleCnt="0"/>
      <dgm:spPr/>
    </dgm:pt>
    <dgm:pt modelId="{7726F498-B28D-48E6-8F1C-8320E199F79E}" type="pres">
      <dgm:prSet presAssocID="{EB31EF6F-7E22-417E-BA5F-476A31AFEA0C}" presName="bgRect" presStyleLbl="bgShp" presStyleIdx="3" presStyleCnt="4"/>
      <dgm:spPr/>
    </dgm:pt>
    <dgm:pt modelId="{72FF180E-E1C7-42AA-B69A-180CB0580055}" type="pres">
      <dgm:prSet presAssocID="{EB31EF6F-7E22-417E-BA5F-476A31AFEA0C}"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Excavator"/>
        </a:ext>
      </dgm:extLst>
    </dgm:pt>
    <dgm:pt modelId="{1D8A20B5-AFA2-4E02-B225-CD581F24A954}" type="pres">
      <dgm:prSet presAssocID="{EB31EF6F-7E22-417E-BA5F-476A31AFEA0C}" presName="spaceRect" presStyleCnt="0"/>
      <dgm:spPr/>
    </dgm:pt>
    <dgm:pt modelId="{F4ED9971-5E22-451B-A56D-3D66BB65F557}" type="pres">
      <dgm:prSet presAssocID="{EB31EF6F-7E22-417E-BA5F-476A31AFEA0C}" presName="parTx" presStyleLbl="revTx" presStyleIdx="3" presStyleCnt="4">
        <dgm:presLayoutVars>
          <dgm:chMax val="0"/>
          <dgm:chPref val="0"/>
        </dgm:presLayoutVars>
      </dgm:prSet>
      <dgm:spPr/>
    </dgm:pt>
  </dgm:ptLst>
  <dgm:cxnLst>
    <dgm:cxn modelId="{4CB4852D-9ED7-4F78-BF04-3DDDB494652C}" type="presOf" srcId="{79F76276-3091-4665-850C-CCBAF5F25B38}" destId="{AB56264A-DC7A-4649-A683-5CF83C72D2B3}" srcOrd="0" destOrd="0" presId="urn:microsoft.com/office/officeart/2018/2/layout/IconVerticalSolidList"/>
    <dgm:cxn modelId="{A2998540-3C52-4CCD-815B-CCCDAE0CF2E3}" type="presOf" srcId="{29E80217-A271-46E3-9806-4259A1774518}" destId="{D9210452-3620-442E-BF82-A5959D4070AC}" srcOrd="0" destOrd="0" presId="urn:microsoft.com/office/officeart/2018/2/layout/IconVerticalSolidList"/>
    <dgm:cxn modelId="{09E54A42-B5D9-4F7A-85EB-92D5C0966AD2}" srcId="{04037835-B7C8-4EFC-A330-83449F0EBBBC}" destId="{29E80217-A271-46E3-9806-4259A1774518}" srcOrd="1" destOrd="0" parTransId="{C849D3CB-8F8C-4066-B194-1EFED1572564}" sibTransId="{0DDADBC9-EBD8-4238-A972-5A50B3F8EFF7}"/>
    <dgm:cxn modelId="{5C284046-55E3-4CB8-975E-9456A27529B5}" srcId="{04037835-B7C8-4EFC-A330-83449F0EBBBC}" destId="{EB31EF6F-7E22-417E-BA5F-476A31AFEA0C}" srcOrd="3" destOrd="0" parTransId="{2745E25F-FA5F-4520-8575-8184BB950355}" sibTransId="{DD4C1BD6-B9F1-49F8-BBB5-5B252DD97AE5}"/>
    <dgm:cxn modelId="{A8624D54-DE19-451E-85E4-CEDE6DDC6E77}" srcId="{04037835-B7C8-4EFC-A330-83449F0EBBBC}" destId="{79F76276-3091-4665-850C-CCBAF5F25B38}" srcOrd="2" destOrd="0" parTransId="{5BF0E78A-2279-43CF-B1C5-8087B85ADDC3}" sibTransId="{004D33DF-193C-4647-89C4-E317A63D882D}"/>
    <dgm:cxn modelId="{68BD5F8E-5CC0-4820-B89F-401B0A2891A6}" type="presOf" srcId="{F6AFE3B7-4AFF-4081-BD9A-4DCFC5B81122}" destId="{7415D802-E4DC-4EE2-8ED7-5E7AF90A5187}" srcOrd="0" destOrd="0" presId="urn:microsoft.com/office/officeart/2018/2/layout/IconVerticalSolidList"/>
    <dgm:cxn modelId="{900812AC-4504-4E35-BD1E-7EFF818FD3F9}" type="presOf" srcId="{EB31EF6F-7E22-417E-BA5F-476A31AFEA0C}" destId="{F4ED9971-5E22-451B-A56D-3D66BB65F557}" srcOrd="0" destOrd="0" presId="urn:microsoft.com/office/officeart/2018/2/layout/IconVerticalSolidList"/>
    <dgm:cxn modelId="{79962DD6-D76F-4A2B-B397-39A479CF4D1F}" srcId="{04037835-B7C8-4EFC-A330-83449F0EBBBC}" destId="{F6AFE3B7-4AFF-4081-BD9A-4DCFC5B81122}" srcOrd="0" destOrd="0" parTransId="{83C1024F-2081-43D4-93D6-03B356F4F934}" sibTransId="{91649C60-65DC-4A75-9A2E-EA2A71E690E9}"/>
    <dgm:cxn modelId="{0711A7DC-B3E8-4950-ABD1-44A891929E08}" type="presOf" srcId="{04037835-B7C8-4EFC-A330-83449F0EBBBC}" destId="{BAA3D478-6154-44E9-B538-323DE2925479}" srcOrd="0" destOrd="0" presId="urn:microsoft.com/office/officeart/2018/2/layout/IconVerticalSolidList"/>
    <dgm:cxn modelId="{7733F454-69CB-4830-87DC-228C3BFAB661}" type="presParOf" srcId="{BAA3D478-6154-44E9-B538-323DE2925479}" destId="{7830D061-4032-4465-993B-A7EF32174E0E}" srcOrd="0" destOrd="0" presId="urn:microsoft.com/office/officeart/2018/2/layout/IconVerticalSolidList"/>
    <dgm:cxn modelId="{C766EA05-5460-49EA-8C86-CF88854B4366}" type="presParOf" srcId="{7830D061-4032-4465-993B-A7EF32174E0E}" destId="{1B2CC4BB-C7B8-4834-B941-87957D9C1498}" srcOrd="0" destOrd="0" presId="urn:microsoft.com/office/officeart/2018/2/layout/IconVerticalSolidList"/>
    <dgm:cxn modelId="{186AD878-B002-442D-8FF4-09E6770702D9}" type="presParOf" srcId="{7830D061-4032-4465-993B-A7EF32174E0E}" destId="{D4DCF84A-AAE5-462A-B18A-DCFBF3EAA7FC}" srcOrd="1" destOrd="0" presId="urn:microsoft.com/office/officeart/2018/2/layout/IconVerticalSolidList"/>
    <dgm:cxn modelId="{043AC0B0-6EF3-44F3-97E8-B16FE047640D}" type="presParOf" srcId="{7830D061-4032-4465-993B-A7EF32174E0E}" destId="{C13A2C1C-E139-4B1E-9763-0B6E534C9472}" srcOrd="2" destOrd="0" presId="urn:microsoft.com/office/officeart/2018/2/layout/IconVerticalSolidList"/>
    <dgm:cxn modelId="{A2C81F6F-4D62-404B-9D76-38B9917A73CB}" type="presParOf" srcId="{7830D061-4032-4465-993B-A7EF32174E0E}" destId="{7415D802-E4DC-4EE2-8ED7-5E7AF90A5187}" srcOrd="3" destOrd="0" presId="urn:microsoft.com/office/officeart/2018/2/layout/IconVerticalSolidList"/>
    <dgm:cxn modelId="{DEEA9154-7242-4D17-8B9F-58CBF3C04F7D}" type="presParOf" srcId="{BAA3D478-6154-44E9-B538-323DE2925479}" destId="{45C4AF47-B65A-4C8D-847C-E58CE4996C1D}" srcOrd="1" destOrd="0" presId="urn:microsoft.com/office/officeart/2018/2/layout/IconVerticalSolidList"/>
    <dgm:cxn modelId="{E2B5B030-F721-484F-99F6-5497B41EC39A}" type="presParOf" srcId="{BAA3D478-6154-44E9-B538-323DE2925479}" destId="{84B284AA-37EC-46B6-AD5C-E6281A548A8A}" srcOrd="2" destOrd="0" presId="urn:microsoft.com/office/officeart/2018/2/layout/IconVerticalSolidList"/>
    <dgm:cxn modelId="{512D4B45-2DF1-4C41-923E-33F035B8723D}" type="presParOf" srcId="{84B284AA-37EC-46B6-AD5C-E6281A548A8A}" destId="{3BB61B3E-C3FD-45A6-9A50-9FCDF8EE9E45}" srcOrd="0" destOrd="0" presId="urn:microsoft.com/office/officeart/2018/2/layout/IconVerticalSolidList"/>
    <dgm:cxn modelId="{4B910913-B8A1-4FA1-B2BC-9DB507CA2315}" type="presParOf" srcId="{84B284AA-37EC-46B6-AD5C-E6281A548A8A}" destId="{5E2F67ED-15BF-4796-B4E1-D19AB206C313}" srcOrd="1" destOrd="0" presId="urn:microsoft.com/office/officeart/2018/2/layout/IconVerticalSolidList"/>
    <dgm:cxn modelId="{8F42A700-DC3E-468A-86F2-BF35DA5D91C0}" type="presParOf" srcId="{84B284AA-37EC-46B6-AD5C-E6281A548A8A}" destId="{3BF29E91-6694-4648-84CB-8FFF1F18A83F}" srcOrd="2" destOrd="0" presId="urn:microsoft.com/office/officeart/2018/2/layout/IconVerticalSolidList"/>
    <dgm:cxn modelId="{D34DA9D0-0383-4883-884B-C904F7DC1D0A}" type="presParOf" srcId="{84B284AA-37EC-46B6-AD5C-E6281A548A8A}" destId="{D9210452-3620-442E-BF82-A5959D4070AC}" srcOrd="3" destOrd="0" presId="urn:microsoft.com/office/officeart/2018/2/layout/IconVerticalSolidList"/>
    <dgm:cxn modelId="{0D6D6338-F4D0-4EB1-8F44-7A4888123A05}" type="presParOf" srcId="{BAA3D478-6154-44E9-B538-323DE2925479}" destId="{04509F72-572A-41AE-B284-03714BFE6E16}" srcOrd="3" destOrd="0" presId="urn:microsoft.com/office/officeart/2018/2/layout/IconVerticalSolidList"/>
    <dgm:cxn modelId="{30F0F187-8047-47AE-9D0D-1F8C4A6290AC}" type="presParOf" srcId="{BAA3D478-6154-44E9-B538-323DE2925479}" destId="{451099D8-9EDD-4C4A-9FC8-AC1D0C6CD6FF}" srcOrd="4" destOrd="0" presId="urn:microsoft.com/office/officeart/2018/2/layout/IconVerticalSolidList"/>
    <dgm:cxn modelId="{DB5129AF-B157-4420-A10A-4E688584041C}" type="presParOf" srcId="{451099D8-9EDD-4C4A-9FC8-AC1D0C6CD6FF}" destId="{9ED62EA6-025F-489A-ABDC-FFA78AC1D1EF}" srcOrd="0" destOrd="0" presId="urn:microsoft.com/office/officeart/2018/2/layout/IconVerticalSolidList"/>
    <dgm:cxn modelId="{2C20C107-3968-426C-A920-B890E1A04BE4}" type="presParOf" srcId="{451099D8-9EDD-4C4A-9FC8-AC1D0C6CD6FF}" destId="{59FC6DFB-0F3E-449B-8585-D73AF29C0D27}" srcOrd="1" destOrd="0" presId="urn:microsoft.com/office/officeart/2018/2/layout/IconVerticalSolidList"/>
    <dgm:cxn modelId="{EC78A006-DD96-4E14-B908-D1E005C47864}" type="presParOf" srcId="{451099D8-9EDD-4C4A-9FC8-AC1D0C6CD6FF}" destId="{374CA9C6-6111-4637-AB93-53CD98E6CF7E}" srcOrd="2" destOrd="0" presId="urn:microsoft.com/office/officeart/2018/2/layout/IconVerticalSolidList"/>
    <dgm:cxn modelId="{8D2806D6-CC0C-4E8A-BBCB-FC5D85A7D50C}" type="presParOf" srcId="{451099D8-9EDD-4C4A-9FC8-AC1D0C6CD6FF}" destId="{AB56264A-DC7A-4649-A683-5CF83C72D2B3}" srcOrd="3" destOrd="0" presId="urn:microsoft.com/office/officeart/2018/2/layout/IconVerticalSolidList"/>
    <dgm:cxn modelId="{83D0F35D-058C-4FD9-8FFC-4E747DD6AEA2}" type="presParOf" srcId="{BAA3D478-6154-44E9-B538-323DE2925479}" destId="{E1CE0924-57CA-43BF-8B23-6D6B391047C2}" srcOrd="5" destOrd="0" presId="urn:microsoft.com/office/officeart/2018/2/layout/IconVerticalSolidList"/>
    <dgm:cxn modelId="{4816BE5D-3267-4B92-BF7F-E77C3AA82BFC}" type="presParOf" srcId="{BAA3D478-6154-44E9-B538-323DE2925479}" destId="{812F0EFC-D04E-4DEE-9B33-8AAC274C2A82}" srcOrd="6" destOrd="0" presId="urn:microsoft.com/office/officeart/2018/2/layout/IconVerticalSolidList"/>
    <dgm:cxn modelId="{FBA2B8E0-2C9B-4352-9760-256FCA780F60}" type="presParOf" srcId="{812F0EFC-D04E-4DEE-9B33-8AAC274C2A82}" destId="{7726F498-B28D-48E6-8F1C-8320E199F79E}" srcOrd="0" destOrd="0" presId="urn:microsoft.com/office/officeart/2018/2/layout/IconVerticalSolidList"/>
    <dgm:cxn modelId="{6035696F-A43C-4DCF-A4F1-17AA5A47DDE1}" type="presParOf" srcId="{812F0EFC-D04E-4DEE-9B33-8AAC274C2A82}" destId="{72FF180E-E1C7-42AA-B69A-180CB0580055}" srcOrd="1" destOrd="0" presId="urn:microsoft.com/office/officeart/2018/2/layout/IconVerticalSolidList"/>
    <dgm:cxn modelId="{3211AC3A-4879-4C79-B0B9-43347ACD34D6}" type="presParOf" srcId="{812F0EFC-D04E-4DEE-9B33-8AAC274C2A82}" destId="{1D8A20B5-AFA2-4E02-B225-CD581F24A954}" srcOrd="2" destOrd="0" presId="urn:microsoft.com/office/officeart/2018/2/layout/IconVerticalSolidList"/>
    <dgm:cxn modelId="{21E8233C-C9E0-4B69-B5F4-D264A932CC85}" type="presParOf" srcId="{812F0EFC-D04E-4DEE-9B33-8AAC274C2A82}" destId="{F4ED9971-5E22-451B-A56D-3D66BB65F55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2CC4BB-C7B8-4834-B941-87957D9C1498}">
      <dsp:nvSpPr>
        <dsp:cNvPr id="0" name=""/>
        <dsp:cNvSpPr/>
      </dsp:nvSpPr>
      <dsp:spPr>
        <a:xfrm>
          <a:off x="0" y="76196"/>
          <a:ext cx="11506200" cy="12171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DCF84A-AAE5-462A-B18A-DCFBF3EAA7FC}">
      <dsp:nvSpPr>
        <dsp:cNvPr id="0" name=""/>
        <dsp:cNvSpPr/>
      </dsp:nvSpPr>
      <dsp:spPr>
        <a:xfrm>
          <a:off x="368183" y="276257"/>
          <a:ext cx="669424" cy="669424"/>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15D802-E4DC-4EE2-8ED7-5E7AF90A5187}">
      <dsp:nvSpPr>
        <dsp:cNvPr id="0" name=""/>
        <dsp:cNvSpPr/>
      </dsp:nvSpPr>
      <dsp:spPr>
        <a:xfrm>
          <a:off x="1405792" y="2401"/>
          <a:ext cx="10100407" cy="12171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14" tIns="128814" rIns="128814" bIns="128814" numCol="1" spcCol="1270" anchor="ctr" anchorCtr="0">
          <a:noAutofit/>
        </a:bodyPr>
        <a:lstStyle/>
        <a:p>
          <a:pPr marL="0" lvl="0" indent="0" algn="l" defTabSz="977900">
            <a:lnSpc>
              <a:spcPct val="100000"/>
            </a:lnSpc>
            <a:spcBef>
              <a:spcPct val="0"/>
            </a:spcBef>
            <a:spcAft>
              <a:spcPct val="35000"/>
            </a:spcAft>
            <a:buNone/>
          </a:pPr>
          <a:r>
            <a:rPr lang="en-US" sz="2200" b="1" i="0" kern="1200"/>
            <a:t>Judges’ time is limited, so please strive to capture their attention and speak directly to the project guideline points.  </a:t>
          </a:r>
          <a:endParaRPr lang="en-US" sz="2200" kern="1200"/>
        </a:p>
      </dsp:txBody>
      <dsp:txXfrm>
        <a:off x="1405792" y="2401"/>
        <a:ext cx="10100407" cy="1217136"/>
      </dsp:txXfrm>
    </dsp:sp>
    <dsp:sp modelId="{3BB61B3E-C3FD-45A6-9A50-9FCDF8EE9E45}">
      <dsp:nvSpPr>
        <dsp:cNvPr id="0" name=""/>
        <dsp:cNvSpPr/>
      </dsp:nvSpPr>
      <dsp:spPr>
        <a:xfrm>
          <a:off x="0" y="1523821"/>
          <a:ext cx="11506200" cy="12171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2F67ED-15BF-4796-B4E1-D19AB206C313}">
      <dsp:nvSpPr>
        <dsp:cNvPr id="0" name=""/>
        <dsp:cNvSpPr/>
      </dsp:nvSpPr>
      <dsp:spPr>
        <a:xfrm>
          <a:off x="368183" y="1797677"/>
          <a:ext cx="669424" cy="669424"/>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210452-3620-442E-BF82-A5959D4070AC}">
      <dsp:nvSpPr>
        <dsp:cNvPr id="0" name=""/>
        <dsp:cNvSpPr/>
      </dsp:nvSpPr>
      <dsp:spPr>
        <a:xfrm>
          <a:off x="1405792" y="1523821"/>
          <a:ext cx="10100407" cy="12171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14" tIns="128814" rIns="128814" bIns="128814" numCol="1" spcCol="1270" anchor="ctr" anchorCtr="0">
          <a:noAutofit/>
        </a:bodyPr>
        <a:lstStyle/>
        <a:p>
          <a:pPr marL="0" lvl="0" indent="0" algn="l" defTabSz="977900">
            <a:lnSpc>
              <a:spcPct val="100000"/>
            </a:lnSpc>
            <a:spcBef>
              <a:spcPct val="0"/>
            </a:spcBef>
            <a:spcAft>
              <a:spcPct val="35000"/>
            </a:spcAft>
            <a:buNone/>
          </a:pPr>
          <a:r>
            <a:rPr lang="en-US" sz="2200" b="1" i="0" kern="1200"/>
            <a:t>Also, remember to focus attention on the </a:t>
          </a:r>
          <a:r>
            <a:rPr lang="en-US" sz="2200" b="1" i="0" u="sng" kern="1200"/>
            <a:t>project</a:t>
          </a:r>
          <a:r>
            <a:rPr lang="en-US" sz="2200" b="1" i="0" kern="1200"/>
            <a:t>, rather than specific firm engineer’s contribution to the project.</a:t>
          </a:r>
          <a:r>
            <a:rPr lang="en-US" sz="2200" b="0" i="0" kern="1200"/>
            <a:t>  </a:t>
          </a:r>
          <a:endParaRPr lang="en-US" sz="2200" kern="1200"/>
        </a:p>
      </dsp:txBody>
      <dsp:txXfrm>
        <a:off x="1405792" y="1523821"/>
        <a:ext cx="10100407" cy="1217136"/>
      </dsp:txXfrm>
    </dsp:sp>
    <dsp:sp modelId="{9ED62EA6-025F-489A-ABDC-FFA78AC1D1EF}">
      <dsp:nvSpPr>
        <dsp:cNvPr id="0" name=""/>
        <dsp:cNvSpPr/>
      </dsp:nvSpPr>
      <dsp:spPr>
        <a:xfrm>
          <a:off x="0" y="3045241"/>
          <a:ext cx="11506200" cy="12171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FC6DFB-0F3E-449B-8585-D73AF29C0D27}">
      <dsp:nvSpPr>
        <dsp:cNvPr id="0" name=""/>
        <dsp:cNvSpPr/>
      </dsp:nvSpPr>
      <dsp:spPr>
        <a:xfrm>
          <a:off x="368183" y="3319097"/>
          <a:ext cx="669424" cy="66942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56264A-DC7A-4649-A683-5CF83C72D2B3}">
      <dsp:nvSpPr>
        <dsp:cNvPr id="0" name=""/>
        <dsp:cNvSpPr/>
      </dsp:nvSpPr>
      <dsp:spPr>
        <a:xfrm>
          <a:off x="1405792" y="3045241"/>
          <a:ext cx="10100407" cy="12171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14" tIns="128814" rIns="128814" bIns="128814" numCol="1" spcCol="1270" anchor="ctr" anchorCtr="0">
          <a:noAutofit/>
        </a:bodyPr>
        <a:lstStyle/>
        <a:p>
          <a:pPr marL="0" lvl="0" indent="0" algn="l" defTabSz="977900">
            <a:lnSpc>
              <a:spcPct val="100000"/>
            </a:lnSpc>
            <a:spcBef>
              <a:spcPct val="0"/>
            </a:spcBef>
            <a:spcAft>
              <a:spcPct val="35000"/>
            </a:spcAft>
            <a:buNone/>
          </a:pPr>
          <a:r>
            <a:rPr lang="en-US" sz="2200" b="1" kern="1200">
              <a:solidFill>
                <a:srgbClr val="C00000"/>
              </a:solidFill>
            </a:rPr>
            <a:t>Submissions </a:t>
          </a:r>
          <a:r>
            <a:rPr lang="en-US" sz="2200" b="1" u="sng" kern="1200">
              <a:solidFill>
                <a:srgbClr val="C00000"/>
              </a:solidFill>
            </a:rPr>
            <a:t>will not be considered</a:t>
          </a:r>
          <a:r>
            <a:rPr lang="en-US" sz="2200" b="1" kern="1200">
              <a:solidFill>
                <a:srgbClr val="C00000"/>
              </a:solidFill>
            </a:rPr>
            <a:t>  if this PowerPoint template has been modified from its original form. This helps with consistency among project scoring. </a:t>
          </a:r>
          <a:endParaRPr lang="en-US" sz="2200" kern="1200">
            <a:solidFill>
              <a:srgbClr val="C00000"/>
            </a:solidFill>
          </a:endParaRPr>
        </a:p>
      </dsp:txBody>
      <dsp:txXfrm>
        <a:off x="1405792" y="3045241"/>
        <a:ext cx="10100407" cy="1217136"/>
      </dsp:txXfrm>
    </dsp:sp>
    <dsp:sp modelId="{7726F498-B28D-48E6-8F1C-8320E199F79E}">
      <dsp:nvSpPr>
        <dsp:cNvPr id="0" name=""/>
        <dsp:cNvSpPr/>
      </dsp:nvSpPr>
      <dsp:spPr>
        <a:xfrm>
          <a:off x="0" y="4566661"/>
          <a:ext cx="11506200" cy="12171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FF180E-E1C7-42AA-B69A-180CB0580055}">
      <dsp:nvSpPr>
        <dsp:cNvPr id="0" name=""/>
        <dsp:cNvSpPr/>
      </dsp:nvSpPr>
      <dsp:spPr>
        <a:xfrm>
          <a:off x="368183" y="4840517"/>
          <a:ext cx="669424" cy="66942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ED9971-5E22-451B-A56D-3D66BB65F557}">
      <dsp:nvSpPr>
        <dsp:cNvPr id="0" name=""/>
        <dsp:cNvSpPr/>
      </dsp:nvSpPr>
      <dsp:spPr>
        <a:xfrm>
          <a:off x="1405792" y="4566661"/>
          <a:ext cx="10100407" cy="12171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14" tIns="128814" rIns="128814" bIns="128814" numCol="1" spcCol="1270" anchor="ctr" anchorCtr="0">
          <a:noAutofit/>
        </a:bodyPr>
        <a:lstStyle/>
        <a:p>
          <a:pPr marL="0" lvl="0" indent="0" algn="l" defTabSz="977900">
            <a:lnSpc>
              <a:spcPct val="100000"/>
            </a:lnSpc>
            <a:spcBef>
              <a:spcPct val="0"/>
            </a:spcBef>
            <a:spcAft>
              <a:spcPct val="35000"/>
            </a:spcAft>
            <a:buNone/>
          </a:pPr>
          <a:r>
            <a:rPr lang="en-US" sz="2200" b="1" kern="1200">
              <a:solidFill>
                <a:srgbClr val="C00000"/>
              </a:solidFill>
            </a:rPr>
            <a:t>If submitting a construction inspection project, be sure to explain what is unique about your delivery of service. </a:t>
          </a:r>
          <a:endParaRPr lang="en-US" sz="2200" kern="1200">
            <a:solidFill>
              <a:srgbClr val="C00000"/>
            </a:solidFill>
          </a:endParaRPr>
        </a:p>
      </dsp:txBody>
      <dsp:txXfrm>
        <a:off x="1405792" y="4566661"/>
        <a:ext cx="10100407" cy="121713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CF4470-6398-4C11-BE03-38AE095760CF}"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2341613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CF4470-6398-4C11-BE03-38AE095760CF}"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998313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CF4470-6398-4C11-BE03-38AE095760CF}"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3959389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CF4470-6398-4C11-BE03-38AE095760CF}"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4236133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CF4470-6398-4C11-BE03-38AE095760CF}"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2128229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CF4470-6398-4C11-BE03-38AE095760CF}"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3319422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CF4470-6398-4C11-BE03-38AE095760CF}"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311373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CF4470-6398-4C11-BE03-38AE095760CF}"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1449674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CF4470-6398-4C11-BE03-38AE095760CF}"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1904171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CF4470-6398-4C11-BE03-38AE095760CF}"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167937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CF4470-6398-4C11-BE03-38AE095760CF}"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AE6B99-3ED3-4BE2-B468-B8B4C0A10473}" type="slidenum">
              <a:rPr lang="en-US" smtClean="0"/>
              <a:t>‹#›</a:t>
            </a:fld>
            <a:endParaRPr lang="en-US"/>
          </a:p>
        </p:txBody>
      </p:sp>
    </p:spTree>
    <p:extLst>
      <p:ext uri="{BB962C8B-B14F-4D97-AF65-F5344CB8AC3E}">
        <p14:creationId xmlns:p14="http://schemas.microsoft.com/office/powerpoint/2010/main" val="1232972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CF4470-6398-4C11-BE03-38AE095760CF}" type="datetimeFigureOut">
              <a:rPr lang="en-US" smtClean="0"/>
              <a:t>8/28/2026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AE6B99-3ED3-4BE2-B468-B8B4C0A10473}" type="slidenum">
              <a:rPr lang="en-US" smtClean="0"/>
              <a:t>‹#›</a:t>
            </a:fld>
            <a:endParaRPr lang="en-US"/>
          </a:p>
        </p:txBody>
      </p:sp>
    </p:spTree>
    <p:extLst>
      <p:ext uri="{BB962C8B-B14F-4D97-AF65-F5344CB8AC3E}">
        <p14:creationId xmlns:p14="http://schemas.microsoft.com/office/powerpoint/2010/main" val="2889237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mailto:sdunn@acecindiana.or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descr="A road with trees and text overlay&#10;&#10;AI-generated content may be incorrect.">
            <a:extLst>
              <a:ext uri="{FF2B5EF4-FFF2-40B4-BE49-F238E27FC236}">
                <a16:creationId xmlns:a16="http://schemas.microsoft.com/office/drawing/2014/main" id="{1592AC70-D4ED-82EF-BD31-A61F55CA21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9497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87B12E21-00A9-83DF-7AAB-46A0E860BA04}"/>
              </a:ext>
            </a:extLst>
          </p:cNvPr>
          <p:cNvSpPr txBox="1"/>
          <p:nvPr/>
        </p:nvSpPr>
        <p:spPr>
          <a:xfrm>
            <a:off x="241609" y="762000"/>
            <a:ext cx="11541511"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Arial"/>
              </a:rPr>
              <a:t>Notes on Eligibility and General Criteria</a:t>
            </a:r>
          </a:p>
          <a:p>
            <a:endParaRPr lang="en-US" b="1">
              <a:ea typeface="+mn-lt"/>
              <a:cs typeface="Arial"/>
            </a:endParaRPr>
          </a:p>
          <a:p>
            <a:pPr marL="285750" indent="-285750">
              <a:buFont typeface="Arial"/>
              <a:buChar char="•"/>
            </a:pPr>
            <a:r>
              <a:rPr lang="en-US">
                <a:ea typeface="+mn-lt"/>
                <a:cs typeface="+mn-lt"/>
              </a:rPr>
              <a:t>Any firm engaged in the private practice of consulting engineering or surveying maintaining an office in the state of Indiana is eligible to enter the awards program whether or not the firm is an ACEC IN member. </a:t>
            </a:r>
            <a:r>
              <a:rPr lang="en-US" b="1" i="1">
                <a:ea typeface="+mn-lt"/>
                <a:cs typeface="+mn-lt"/>
              </a:rPr>
              <a:t>For a project to be eligible, a substantial/leadership role must have been completed by personnel in the Indiana office. Projects may have been executed anywhere in the world.</a:t>
            </a:r>
            <a:endParaRPr lang="en-US">
              <a:ea typeface="Calibri"/>
              <a:cs typeface="Calibri"/>
            </a:endParaRPr>
          </a:p>
          <a:p>
            <a:pPr marL="285750" indent="-285750">
              <a:buFont typeface="Arial"/>
              <a:buChar char="•"/>
            </a:pPr>
            <a:r>
              <a:rPr lang="en-US">
                <a:ea typeface="+mn-lt"/>
                <a:cs typeface="+mn-lt"/>
              </a:rPr>
              <a:t>Construction of a distinct phase or a completed project (Categories B through L, with the exception of D) must have been substantially completed and ready for use between </a:t>
            </a:r>
            <a:r>
              <a:rPr lang="en-US" b="1">
                <a:ea typeface="+mn-lt"/>
                <a:cs typeface="+mn-lt"/>
              </a:rPr>
              <a:t>November 1, 2024, and October 31, 2026</a:t>
            </a:r>
            <a:r>
              <a:rPr lang="en-US">
                <a:ea typeface="+mn-lt"/>
                <a:cs typeface="+mn-lt"/>
              </a:rPr>
              <a:t>. Studies and research (Category A) or surveying and mapping projects (Category D) must have been publicly disclosed by the client between </a:t>
            </a:r>
            <a:r>
              <a:rPr lang="en-US" b="1">
                <a:ea typeface="+mn-lt"/>
                <a:cs typeface="+mn-lt"/>
              </a:rPr>
              <a:t>November 1, 2024, and October 31, 2026.</a:t>
            </a:r>
            <a:endParaRPr lang="en-US">
              <a:ea typeface="+mn-lt"/>
              <a:cs typeface="+mn-lt"/>
            </a:endParaRPr>
          </a:p>
          <a:p>
            <a:pPr marL="285750" indent="-285750">
              <a:buFont typeface="Arial"/>
              <a:buChar char="•"/>
            </a:pPr>
            <a:r>
              <a:rPr lang="en-US">
                <a:ea typeface="+mn-lt"/>
                <a:cs typeface="+mn-lt"/>
              </a:rPr>
              <a:t>A firm may submit a maximum of four project entries per year</a:t>
            </a:r>
            <a:endParaRPr lang="en-US">
              <a:ea typeface="+mn-lt"/>
              <a:cs typeface="Arial"/>
            </a:endParaRPr>
          </a:p>
          <a:p>
            <a:pPr marL="285750" indent="-285750">
              <a:buFont typeface="Arial"/>
              <a:buChar char="•"/>
            </a:pPr>
            <a:r>
              <a:rPr lang="en-US">
                <a:ea typeface="+mn-lt"/>
                <a:cs typeface="Arial"/>
              </a:rPr>
              <a:t>Joint</a:t>
            </a:r>
            <a:r>
              <a:rPr lang="en-US">
                <a:cs typeface="Arial"/>
              </a:rPr>
              <a:t> ventures are eligible to submit. To qualify for the member rate, at least 50% of the JV firms must be ACEC Indiana members. The non-member rate applies to JVs with less than 50% ACEC Indiana membership..</a:t>
            </a:r>
            <a:endParaRPr lang="en-US">
              <a:solidFill>
                <a:srgbClr val="000000"/>
              </a:solidFill>
              <a:cs typeface="Calibri"/>
            </a:endParaRPr>
          </a:p>
          <a:p>
            <a:pPr marL="285750" indent="-285750">
              <a:buFont typeface="Arial"/>
              <a:buChar char="•"/>
            </a:pPr>
            <a:r>
              <a:rPr lang="en-US">
                <a:solidFill>
                  <a:srgbClr val="000000"/>
                </a:solidFill>
                <a:cs typeface="Arial"/>
              </a:rPr>
              <a:t>A project may be entered only once by the entering firm in any category. The same project may be entered in a different category by a different entering firm. However, after a project has been entered in Category A, and the project has been constructed, the project may be entered by the same firm in a different category - B through L - in the year when eligible.</a:t>
            </a:r>
            <a:endParaRPr lang="en-US">
              <a:cs typeface="Arial"/>
            </a:endParaRPr>
          </a:p>
          <a:p>
            <a:pPr marL="285750" indent="-285750">
              <a:buFont typeface="Arial"/>
              <a:buChar char="•"/>
            </a:pPr>
            <a:r>
              <a:rPr lang="en-US">
                <a:cs typeface="Arial"/>
              </a:rPr>
              <a:t>ACEC Indiana reserves the right to interpret the rules and determine eligibility of all entries. </a:t>
            </a:r>
          </a:p>
          <a:p>
            <a:pPr marL="285750" indent="-285750">
              <a:buFont typeface="Arial"/>
              <a:buChar char="•"/>
            </a:pPr>
            <a:r>
              <a:rPr lang="en-US">
                <a:cs typeface="Arial"/>
              </a:rPr>
              <a:t>An entry application, entry materials and entry fee must accompany each entry. The fee per entry is $750 for ACEC Indiana member firms and $2,000 for non-member firms.</a:t>
            </a:r>
            <a:endParaRPr lang="en-US">
              <a:ea typeface="Calibri"/>
              <a:cs typeface="Arial"/>
            </a:endParaRPr>
          </a:p>
          <a:p>
            <a:pPr algn="ctr"/>
            <a:endParaRPr lang="en-US"/>
          </a:p>
        </p:txBody>
      </p:sp>
    </p:spTree>
    <p:extLst>
      <p:ext uri="{BB962C8B-B14F-4D97-AF65-F5344CB8AC3E}">
        <p14:creationId xmlns:p14="http://schemas.microsoft.com/office/powerpoint/2010/main" val="150659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37678" y="1330713"/>
            <a:ext cx="8001000" cy="1470025"/>
          </a:xfrm>
        </p:spPr>
        <p:txBody>
          <a:bodyPr>
            <a:normAutofit/>
          </a:bodyPr>
          <a:lstStyle/>
          <a:p>
            <a:r>
              <a:rPr lang="en-US" sz="3200" dirty="0"/>
              <a:t>Project Name:</a:t>
            </a:r>
            <a:br>
              <a:rPr lang="en-US" dirty="0"/>
            </a:br>
            <a:r>
              <a:rPr lang="en-US" sz="1400" b="1" dirty="0">
                <a:solidFill>
                  <a:srgbClr val="C00000"/>
                </a:solidFill>
                <a:latin typeface="Arial"/>
                <a:ea typeface="+mj-lt"/>
                <a:cs typeface="Arial"/>
              </a:rPr>
              <a:t>Your Project name EXACTLY as you would like to see it in print or on awards.</a:t>
            </a:r>
            <a:br>
              <a:rPr lang="en-US" sz="1400" b="1" i="1" dirty="0"/>
            </a:br>
            <a:r>
              <a:rPr lang="en-US" sz="1400" b="1" i="1" dirty="0">
                <a:solidFill>
                  <a:srgbClr val="C00000"/>
                </a:solidFill>
              </a:rPr>
              <a:t> </a:t>
            </a:r>
            <a:r>
              <a:rPr lang="en-US" sz="1400" b="1" dirty="0">
                <a:solidFill>
                  <a:srgbClr val="C00000"/>
                </a:solidFill>
              </a:rPr>
              <a:t>(limit </a:t>
            </a:r>
            <a:r>
              <a:rPr lang="en-US" sz="1400" b="1" u="sng" dirty="0">
                <a:solidFill>
                  <a:srgbClr val="C00000"/>
                </a:solidFill>
              </a:rPr>
              <a:t>60</a:t>
            </a:r>
            <a:r>
              <a:rPr lang="en-US" sz="1400" b="1" dirty="0">
                <a:solidFill>
                  <a:srgbClr val="C00000"/>
                </a:solidFill>
              </a:rPr>
              <a:t> characters) </a:t>
            </a:r>
            <a:endParaRPr lang="en-US" sz="1400" b="1" i="1" dirty="0">
              <a:solidFill>
                <a:srgbClr val="C00000"/>
              </a:solidFill>
              <a:ea typeface="Calibri"/>
              <a:cs typeface="Calibri"/>
            </a:endParaRPr>
          </a:p>
        </p:txBody>
      </p:sp>
      <p:sp>
        <p:nvSpPr>
          <p:cNvPr id="3" name="Subtitle 2"/>
          <p:cNvSpPr>
            <a:spLocks noGrp="1"/>
          </p:cNvSpPr>
          <p:nvPr>
            <p:ph type="subTitle" idx="1"/>
          </p:nvPr>
        </p:nvSpPr>
        <p:spPr>
          <a:xfrm>
            <a:off x="1021266" y="3293327"/>
            <a:ext cx="10638262" cy="2895600"/>
          </a:xfrm>
        </p:spPr>
        <p:txBody>
          <a:bodyPr vert="horz" lIns="91440" tIns="45720" rIns="91440" bIns="45720" rtlCol="0" anchor="t">
            <a:normAutofit/>
          </a:bodyPr>
          <a:lstStyle/>
          <a:p>
            <a:r>
              <a:rPr lang="en-US">
                <a:solidFill>
                  <a:schemeClr val="tx1"/>
                </a:solidFill>
              </a:rPr>
              <a:t>Entering Firm Name:</a:t>
            </a:r>
          </a:p>
          <a:p>
            <a:r>
              <a:rPr lang="en-US" sz="1400" b="1">
                <a:solidFill>
                  <a:srgbClr val="C00000"/>
                </a:solidFill>
                <a:latin typeface="Arial"/>
                <a:cs typeface="Arial"/>
              </a:rPr>
              <a:t>Your firm’s name EXACTLY as you would like to see it in print or on awards. Include "and or &amp;" as it appears on your stationery or other official documents. If the submission is a joint venture between two or more engineering firms, list all for awards and recognition purposes.</a:t>
            </a:r>
            <a:endParaRPr lang="en-US" sz="1400" b="1">
              <a:solidFill>
                <a:srgbClr val="C00000"/>
              </a:solidFill>
              <a:ea typeface="Calibri"/>
              <a:cs typeface="Calibri"/>
            </a:endParaRPr>
          </a:p>
        </p:txBody>
      </p:sp>
    </p:spTree>
    <p:extLst>
      <p:ext uri="{BB962C8B-B14F-4D97-AF65-F5344CB8AC3E}">
        <p14:creationId xmlns:p14="http://schemas.microsoft.com/office/powerpoint/2010/main" val="3394603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18749-7E9E-30C7-12CD-95388C3647D7}"/>
              </a:ext>
            </a:extLst>
          </p:cNvPr>
          <p:cNvSpPr>
            <a:spLocks noGrp="1"/>
          </p:cNvSpPr>
          <p:nvPr>
            <p:ph type="title"/>
          </p:nvPr>
        </p:nvSpPr>
        <p:spPr/>
        <p:txBody>
          <a:bodyPr>
            <a:normAutofit/>
          </a:bodyPr>
          <a:lstStyle/>
          <a:p>
            <a:r>
              <a:rPr lang="en-US" b="1">
                <a:ea typeface="+mj-lt"/>
                <a:cs typeface="+mj-lt"/>
              </a:rPr>
              <a:t>ABOUT THE CLIENT/OWNER OF THE PROJECT</a:t>
            </a:r>
            <a:endParaRPr lang="en-US">
              <a:ea typeface="+mj-lt"/>
              <a:cs typeface="+mj-lt"/>
            </a:endParaRPr>
          </a:p>
        </p:txBody>
      </p:sp>
      <p:sp>
        <p:nvSpPr>
          <p:cNvPr id="3" name="Content Placeholder 2">
            <a:extLst>
              <a:ext uri="{FF2B5EF4-FFF2-40B4-BE49-F238E27FC236}">
                <a16:creationId xmlns:a16="http://schemas.microsoft.com/office/drawing/2014/main" id="{4A5B605F-CEE3-D267-9643-17FF914CF065}"/>
              </a:ext>
            </a:extLst>
          </p:cNvPr>
          <p:cNvSpPr>
            <a:spLocks noGrp="1"/>
          </p:cNvSpPr>
          <p:nvPr>
            <p:ph idx="1"/>
          </p:nvPr>
        </p:nvSpPr>
        <p:spPr/>
        <p:txBody>
          <a:bodyPr vert="horz" lIns="91440" tIns="45720" rIns="91440" bIns="45720" rtlCol="0" anchor="t">
            <a:normAutofit/>
          </a:bodyPr>
          <a:lstStyle/>
          <a:p>
            <a:pPr marL="0" indent="0" algn="ctr">
              <a:buNone/>
            </a:pPr>
            <a:r>
              <a:rPr lang="en-US" sz="3000" b="1">
                <a:ea typeface="+mn-lt"/>
                <a:cs typeface="+mn-lt"/>
              </a:rPr>
              <a:t>Client:</a:t>
            </a:r>
            <a:endParaRPr lang="en-US">
              <a:ea typeface="+mn-lt"/>
              <a:cs typeface="+mn-lt"/>
            </a:endParaRPr>
          </a:p>
          <a:p>
            <a:pPr marL="0" indent="0" algn="ctr">
              <a:buNone/>
            </a:pPr>
            <a:r>
              <a:rPr lang="en-US" sz="3000">
                <a:ea typeface="+mn-lt"/>
                <a:cs typeface="+mn-lt"/>
              </a:rPr>
              <a:t>Note: This typically refers to the entity, not a person.</a:t>
            </a:r>
            <a:endParaRPr lang="en-US">
              <a:ea typeface="Calibri"/>
              <a:cs typeface="Calibri"/>
            </a:endParaRPr>
          </a:p>
          <a:p>
            <a:pPr marL="0" indent="0" algn="ctr">
              <a:buNone/>
            </a:pPr>
            <a:endParaRPr lang="en-US" sz="3000">
              <a:ea typeface="Calibri"/>
              <a:cs typeface="Calibri"/>
            </a:endParaRPr>
          </a:p>
          <a:p>
            <a:pPr algn="ctr">
              <a:buNone/>
            </a:pPr>
            <a:r>
              <a:rPr lang="en-US" sz="3000" b="1">
                <a:ea typeface="+mn-lt"/>
                <a:cs typeface="+mn-lt"/>
              </a:rPr>
              <a:t>Owner:</a:t>
            </a:r>
            <a:endParaRPr lang="en-US"/>
          </a:p>
          <a:p>
            <a:pPr algn="ctr">
              <a:buNone/>
            </a:pPr>
            <a:r>
              <a:rPr lang="en-US" sz="3000" i="1">
                <a:ea typeface="+mn-lt"/>
                <a:cs typeface="+mn-lt"/>
              </a:rPr>
              <a:t>If the owner is different from the client, list here.</a:t>
            </a:r>
            <a:r>
              <a:rPr lang="en-US" sz="3000">
                <a:ea typeface="+mn-lt"/>
                <a:cs typeface="+mn-lt"/>
              </a:rPr>
              <a:t> The owner will appear in print and on award plaques. An example would be a project where ABC Architects is the client and the Town of XYZ is the owner.</a:t>
            </a:r>
            <a:endParaRPr lang="en-US"/>
          </a:p>
          <a:p>
            <a:pPr marL="0" indent="0" algn="ctr">
              <a:buNone/>
            </a:pPr>
            <a:endParaRPr lang="en-US" sz="3000">
              <a:ea typeface="Calibri"/>
              <a:cs typeface="Calibri"/>
            </a:endParaRPr>
          </a:p>
          <a:p>
            <a:pPr algn="ctr"/>
            <a:endParaRPr lang="en-US" sz="3000">
              <a:ea typeface="Calibri"/>
              <a:cs typeface="Calibri"/>
            </a:endParaRPr>
          </a:p>
          <a:p>
            <a:endParaRPr lang="en-US">
              <a:ea typeface="Calibri"/>
              <a:cs typeface="Calibri"/>
            </a:endParaRPr>
          </a:p>
        </p:txBody>
      </p:sp>
    </p:spTree>
    <p:extLst>
      <p:ext uri="{BB962C8B-B14F-4D97-AF65-F5344CB8AC3E}">
        <p14:creationId xmlns:p14="http://schemas.microsoft.com/office/powerpoint/2010/main" val="2248898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66800"/>
            <a:ext cx="10363200" cy="1470025"/>
          </a:xfrm>
        </p:spPr>
        <p:txBody>
          <a:bodyPr>
            <a:normAutofit/>
          </a:bodyPr>
          <a:lstStyle/>
          <a:p>
            <a:r>
              <a:rPr lang="en-US" sz="3000"/>
              <a:t>Project Location: </a:t>
            </a:r>
            <a:br>
              <a:rPr lang="en-US" sz="3000">
                <a:ea typeface="Calibri"/>
                <a:cs typeface="Calibri"/>
              </a:rPr>
            </a:br>
            <a:br>
              <a:rPr lang="en-US" sz="3000">
                <a:ea typeface="Calibri"/>
                <a:cs typeface="Calibri"/>
              </a:rPr>
            </a:br>
            <a:r>
              <a:rPr lang="en-US" sz="2000" i="1">
                <a:ea typeface="+mj-lt"/>
                <a:cs typeface="+mj-lt"/>
              </a:rPr>
              <a:t>Please include project coordinates, if available:</a:t>
            </a:r>
            <a:endParaRPr lang="en-US" sz="2000" i="1">
              <a:ea typeface="Calibri"/>
              <a:cs typeface="Calibri"/>
            </a:endParaRPr>
          </a:p>
        </p:txBody>
      </p:sp>
      <p:sp>
        <p:nvSpPr>
          <p:cNvPr id="3" name="Subtitle 2"/>
          <p:cNvSpPr>
            <a:spLocks noGrp="1"/>
          </p:cNvSpPr>
          <p:nvPr>
            <p:ph type="subTitle" idx="1"/>
          </p:nvPr>
        </p:nvSpPr>
        <p:spPr/>
        <p:txBody>
          <a:bodyPr vert="horz" lIns="91440" tIns="45720" rIns="91440" bIns="45720" rtlCol="0" anchor="t">
            <a:normAutofit/>
          </a:bodyPr>
          <a:lstStyle/>
          <a:p>
            <a:r>
              <a:rPr lang="en-US">
                <a:solidFill>
                  <a:schemeClr val="tx1"/>
                </a:solidFill>
              </a:rPr>
              <a:t>City:</a:t>
            </a:r>
          </a:p>
          <a:p>
            <a:r>
              <a:rPr lang="en-US">
                <a:solidFill>
                  <a:schemeClr val="tx1"/>
                </a:solidFill>
              </a:rPr>
              <a:t>State: </a:t>
            </a:r>
            <a:endParaRPr lang="en-US" i="1">
              <a:solidFill>
                <a:schemeClr val="tx1"/>
              </a:solidFill>
              <a:ea typeface="Calibri"/>
              <a:cs typeface="Calibri"/>
            </a:endParaRPr>
          </a:p>
        </p:txBody>
      </p:sp>
    </p:spTree>
    <p:extLst>
      <p:ext uri="{BB962C8B-B14F-4D97-AF65-F5344CB8AC3E}">
        <p14:creationId xmlns:p14="http://schemas.microsoft.com/office/powerpoint/2010/main" val="3325889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5263" y="747133"/>
            <a:ext cx="9184887" cy="1525781"/>
          </a:xfrm>
        </p:spPr>
        <p:txBody>
          <a:bodyPr>
            <a:normAutofit fontScale="90000"/>
          </a:bodyPr>
          <a:lstStyle/>
          <a:p>
            <a:r>
              <a:rPr lang="en-US"/>
              <a:t>What was the entrant’s role in the project:</a:t>
            </a:r>
            <a:br>
              <a:rPr lang="en-US">
                <a:ea typeface="Calibri"/>
                <a:cs typeface="Calibri"/>
              </a:rPr>
            </a:br>
            <a:r>
              <a:rPr lang="en-US" sz="2700" i="1">
                <a:ea typeface="+mj-lt"/>
                <a:cs typeface="+mj-lt"/>
              </a:rPr>
              <a:t>Role of your firm in the project: prime, sub, co-venture, </a:t>
            </a:r>
            <a:r>
              <a:rPr lang="en-US" sz="2700" i="1" err="1">
                <a:ea typeface="+mj-lt"/>
                <a:cs typeface="+mj-lt"/>
              </a:rPr>
              <a:t>etc</a:t>
            </a:r>
            <a:endParaRPr lang="en-US" sz="2700" i="1">
              <a:ea typeface="+mj-lt"/>
              <a:cs typeface="+mj-lt"/>
            </a:endParaRPr>
          </a:p>
          <a:p>
            <a:endParaRPr lang="en-US">
              <a:ea typeface="Calibri"/>
              <a:cs typeface="Calibri"/>
            </a:endParaRPr>
          </a:p>
        </p:txBody>
      </p:sp>
      <p:sp>
        <p:nvSpPr>
          <p:cNvPr id="3" name="Subtitle 2"/>
          <p:cNvSpPr>
            <a:spLocks noGrp="1"/>
          </p:cNvSpPr>
          <p:nvPr>
            <p:ph type="subTitle" idx="1"/>
          </p:nvPr>
        </p:nvSpPr>
        <p:spPr>
          <a:xfrm>
            <a:off x="2819400" y="2514600"/>
            <a:ext cx="6400800" cy="1752600"/>
          </a:xfrm>
        </p:spPr>
        <p:txBody>
          <a:bodyPr>
            <a:normAutofit/>
          </a:bodyPr>
          <a:lstStyle/>
          <a:p>
            <a:r>
              <a:rPr lang="en-US" sz="2000">
                <a:solidFill>
                  <a:schemeClr val="tx1"/>
                </a:solidFill>
              </a:rPr>
              <a:t>Click to add text </a:t>
            </a:r>
          </a:p>
        </p:txBody>
      </p:sp>
    </p:spTree>
    <p:extLst>
      <p:ext uri="{BB962C8B-B14F-4D97-AF65-F5344CB8AC3E}">
        <p14:creationId xmlns:p14="http://schemas.microsoft.com/office/powerpoint/2010/main" val="955310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276600"/>
            <a:ext cx="7772400" cy="1470025"/>
          </a:xfrm>
        </p:spPr>
        <p:txBody>
          <a:bodyPr>
            <a:normAutofit fontScale="90000"/>
          </a:bodyPr>
          <a:lstStyle/>
          <a:p>
            <a:r>
              <a:rPr lang="en-US">
                <a:latin typeface="+mn-lt"/>
              </a:rPr>
              <a:t>Was your firm the lead designer on this project? </a:t>
            </a:r>
            <a:br>
              <a:rPr lang="en-US">
                <a:latin typeface="+mn-lt"/>
              </a:rPr>
            </a:br>
            <a:br>
              <a:rPr lang="en-US">
                <a:latin typeface="+mn-lt"/>
              </a:rPr>
            </a:br>
            <a:r>
              <a:rPr lang="en-US" sz="4000">
                <a:latin typeface="+mn-lt"/>
                <a:ea typeface="Arial" panose="020B0604020202020204" pitchFamily="34" charset="0"/>
              </a:rPr>
              <a:t>Yes  ☐  No ☐</a:t>
            </a:r>
            <a:br>
              <a:rPr lang="en-US" sz="4000">
                <a:latin typeface="+mn-lt"/>
                <a:ea typeface="Arial" panose="020B0604020202020204" pitchFamily="34" charset="0"/>
              </a:rPr>
            </a:br>
            <a:br>
              <a:rPr lang="en-US" sz="4000">
                <a:latin typeface="+mn-lt"/>
                <a:ea typeface="Arial" panose="020B0604020202020204" pitchFamily="34" charset="0"/>
              </a:rPr>
            </a:br>
            <a:r>
              <a:rPr lang="en-US" sz="4000">
                <a:latin typeface="+mn-lt"/>
                <a:ea typeface="Arial" panose="020B0604020202020204" pitchFamily="34" charset="0"/>
              </a:rPr>
              <a:t>If yes, was the firm listed also the Engineer of Record for the project?</a:t>
            </a:r>
            <a:br>
              <a:rPr lang="en-US" sz="4000">
                <a:latin typeface="+mn-lt"/>
                <a:ea typeface="Arial" panose="020B0604020202020204" pitchFamily="34" charset="0"/>
              </a:rPr>
            </a:br>
            <a:br>
              <a:rPr lang="en-US" sz="4000">
                <a:latin typeface="+mn-lt"/>
                <a:ea typeface="Arial" panose="020B0604020202020204" pitchFamily="34" charset="0"/>
              </a:rPr>
            </a:br>
            <a:r>
              <a:rPr lang="en-US" sz="3600">
                <a:latin typeface="+mn-lt"/>
                <a:ea typeface="Arial" panose="020B0604020202020204" pitchFamily="34" charset="0"/>
              </a:rPr>
              <a:t>Yes  ☐  No ☐</a:t>
            </a:r>
            <a:br>
              <a:rPr lang="en-US" sz="4000">
                <a:latin typeface="+mn-lt"/>
                <a:ea typeface="Arial" panose="020B0604020202020204" pitchFamily="34" charset="0"/>
              </a:rPr>
            </a:br>
            <a:br>
              <a:rPr lang="en-US" sz="4000">
                <a:latin typeface="MS Gothic" panose="020B0609070205080204" pitchFamily="49" charset="-128"/>
                <a:ea typeface="Arial" panose="020B0604020202020204" pitchFamily="34" charset="0"/>
              </a:rPr>
            </a:br>
            <a:br>
              <a:rPr lang="en-US" sz="1800">
                <a:latin typeface="Calibri" panose="020F0502020204030204" pitchFamily="34" charset="0"/>
                <a:ea typeface="Arial" panose="020B0604020202020204" pitchFamily="34" charset="0"/>
              </a:rPr>
            </a:br>
            <a:endParaRPr lang="en-US"/>
          </a:p>
        </p:txBody>
      </p:sp>
    </p:spTree>
    <p:extLst>
      <p:ext uri="{BB962C8B-B14F-4D97-AF65-F5344CB8AC3E}">
        <p14:creationId xmlns:p14="http://schemas.microsoft.com/office/powerpoint/2010/main" val="3004177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1958976"/>
            <a:ext cx="7924800" cy="1470025"/>
          </a:xfrm>
        </p:spPr>
        <p:txBody>
          <a:bodyPr>
            <a:normAutofit fontScale="90000"/>
          </a:bodyPr>
          <a:lstStyle/>
          <a:p>
            <a:r>
              <a:rPr lang="en-US"/>
              <a:t>Was your firm a subconsultant for this project? </a:t>
            </a:r>
            <a:br>
              <a:rPr lang="en-US"/>
            </a:br>
            <a:br>
              <a:rPr lang="en-US"/>
            </a:br>
            <a:r>
              <a:rPr lang="en-US"/>
              <a:t>Highlight   </a:t>
            </a:r>
            <a:r>
              <a:rPr lang="en-US" sz="4000">
                <a:latin typeface="Calibri" panose="020F0502020204030204" pitchFamily="34" charset="0"/>
                <a:ea typeface="Arial" panose="020B0604020202020204" pitchFamily="34" charset="0"/>
              </a:rPr>
              <a:t>Yes  </a:t>
            </a:r>
            <a:r>
              <a:rPr lang="en-US" sz="4000">
                <a:latin typeface="MS Gothic" panose="020B0609070205080204" pitchFamily="49" charset="-128"/>
                <a:ea typeface="Arial" panose="020B0604020202020204" pitchFamily="34" charset="0"/>
              </a:rPr>
              <a:t>☐</a:t>
            </a:r>
            <a:r>
              <a:rPr lang="en-US" sz="4000">
                <a:latin typeface="Calibri" panose="020F0502020204030204" pitchFamily="34" charset="0"/>
                <a:ea typeface="Arial" panose="020B0604020202020204" pitchFamily="34" charset="0"/>
              </a:rPr>
              <a:t>  No </a:t>
            </a:r>
            <a:r>
              <a:rPr lang="en-US" sz="4000">
                <a:latin typeface="MS Gothic" panose="020B0609070205080204" pitchFamily="49" charset="-128"/>
                <a:ea typeface="Arial" panose="020B0604020202020204" pitchFamily="34" charset="0"/>
              </a:rPr>
              <a:t>☐</a:t>
            </a:r>
            <a:br>
              <a:rPr lang="en-US" sz="1800">
                <a:latin typeface="Calibri" panose="020F0502020204030204" pitchFamily="34" charset="0"/>
                <a:ea typeface="Arial" panose="020B0604020202020204" pitchFamily="34" charset="0"/>
              </a:rPr>
            </a:br>
            <a:br>
              <a:rPr lang="en-US"/>
            </a:br>
            <a:r>
              <a:rPr lang="en-US" sz="2200"/>
              <a:t>*If YES, what was the approximate percentage of the project construction costs that your firm was responsible for (</a:t>
            </a:r>
            <a:r>
              <a:rPr lang="en-US" sz="2200" b="1">
                <a:solidFill>
                  <a:srgbClr val="000000"/>
                </a:solidFill>
                <a:latin typeface="Goudy-Bold"/>
                <a:ea typeface="Calibri" panose="020F0502020204030204" pitchFamily="34" charset="0"/>
                <a:cs typeface="Goudy-Bold"/>
              </a:rPr>
              <a:t>not engineering/ design fees) </a:t>
            </a:r>
            <a:r>
              <a:rPr lang="en-US" sz="2200"/>
              <a:t>?</a:t>
            </a:r>
            <a:br>
              <a:rPr lang="en-US" sz="2200"/>
            </a:br>
            <a:r>
              <a:rPr lang="en-US" sz="2200"/>
              <a:t>**If NO, leave blank or list “N/A”.</a:t>
            </a:r>
          </a:p>
        </p:txBody>
      </p:sp>
      <p:sp>
        <p:nvSpPr>
          <p:cNvPr id="3" name="Subtitle 2"/>
          <p:cNvSpPr>
            <a:spLocks noGrp="1"/>
          </p:cNvSpPr>
          <p:nvPr>
            <p:ph type="subTitle" idx="1"/>
          </p:nvPr>
        </p:nvSpPr>
        <p:spPr>
          <a:xfrm>
            <a:off x="2819400" y="5105400"/>
            <a:ext cx="6400800" cy="1752600"/>
          </a:xfrm>
        </p:spPr>
        <p:txBody>
          <a:bodyPr>
            <a:normAutofit/>
          </a:bodyPr>
          <a:lstStyle/>
          <a:p>
            <a:r>
              <a:rPr lang="en-US" sz="2000">
                <a:solidFill>
                  <a:schemeClr val="tx1"/>
                </a:solidFill>
              </a:rPr>
              <a:t>Click to add text </a:t>
            </a:r>
          </a:p>
        </p:txBody>
      </p:sp>
    </p:spTree>
    <p:extLst>
      <p:ext uri="{BB962C8B-B14F-4D97-AF65-F5344CB8AC3E}">
        <p14:creationId xmlns:p14="http://schemas.microsoft.com/office/powerpoint/2010/main" val="2854753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5981" y="1828800"/>
            <a:ext cx="7772400" cy="1470025"/>
          </a:xfrm>
        </p:spPr>
        <p:txBody>
          <a:bodyPr>
            <a:noAutofit/>
          </a:bodyPr>
          <a:lstStyle/>
          <a:p>
            <a:r>
              <a:rPr lang="en-US" sz="3200"/>
              <a:t>Was the entering firm’s Indiana personnel responsible for this project? </a:t>
            </a:r>
            <a:br>
              <a:rPr lang="en-US" sz="3200"/>
            </a:br>
            <a:br>
              <a:rPr lang="en-US" sz="3200"/>
            </a:br>
            <a:r>
              <a:rPr lang="en-US" sz="3200"/>
              <a:t> </a:t>
            </a:r>
            <a:r>
              <a:rPr lang="en-US" sz="2800">
                <a:latin typeface="Calibri"/>
                <a:ea typeface="Arial" panose="020B0604020202020204" pitchFamily="34" charset="0"/>
                <a:cs typeface="Calibri"/>
              </a:rPr>
              <a:t>Yes  </a:t>
            </a:r>
            <a:r>
              <a:rPr lang="en-US" sz="2800">
                <a:latin typeface="MS Gothic"/>
                <a:ea typeface="Arial" panose="020B0604020202020204" pitchFamily="34" charset="0"/>
              </a:rPr>
              <a:t>☐</a:t>
            </a:r>
            <a:r>
              <a:rPr lang="en-US" sz="2800">
                <a:latin typeface="Calibri"/>
                <a:ea typeface="Arial" panose="020B0604020202020204" pitchFamily="34" charset="0"/>
                <a:cs typeface="Calibri"/>
              </a:rPr>
              <a:t>  No </a:t>
            </a:r>
            <a:r>
              <a:rPr lang="en-US" sz="2800">
                <a:latin typeface="MS Gothic"/>
                <a:ea typeface="Arial" panose="020B0604020202020204" pitchFamily="34" charset="0"/>
              </a:rPr>
              <a:t>☐</a:t>
            </a:r>
            <a:br>
              <a:rPr lang="en-US" sz="1200">
                <a:latin typeface="Calibri" panose="020F0502020204030204" pitchFamily="34" charset="0"/>
                <a:ea typeface="Arial" panose="020B0604020202020204" pitchFamily="34" charset="0"/>
              </a:rPr>
            </a:br>
            <a:br>
              <a:rPr lang="en-US" sz="3200"/>
            </a:br>
            <a:endParaRPr lang="en-US" sz="3200"/>
          </a:p>
        </p:txBody>
      </p:sp>
      <p:sp>
        <p:nvSpPr>
          <p:cNvPr id="3" name="Subtitle 2"/>
          <p:cNvSpPr>
            <a:spLocks noGrp="1"/>
          </p:cNvSpPr>
          <p:nvPr>
            <p:ph type="subTitle" idx="1"/>
          </p:nvPr>
        </p:nvSpPr>
        <p:spPr>
          <a:xfrm>
            <a:off x="2895600" y="4914900"/>
            <a:ext cx="6400800" cy="1752600"/>
          </a:xfrm>
        </p:spPr>
        <p:txBody>
          <a:bodyPr>
            <a:normAutofit/>
          </a:bodyPr>
          <a:lstStyle/>
          <a:p>
            <a:r>
              <a:rPr lang="en-US" sz="2000"/>
              <a:t>Please describe</a:t>
            </a:r>
            <a:endParaRPr lang="en-US" sz="2000">
              <a:solidFill>
                <a:schemeClr val="tx1"/>
              </a:solidFill>
            </a:endParaRPr>
          </a:p>
        </p:txBody>
      </p:sp>
      <p:sp>
        <p:nvSpPr>
          <p:cNvPr id="5" name="TextBox 4">
            <a:extLst>
              <a:ext uri="{FF2B5EF4-FFF2-40B4-BE49-F238E27FC236}">
                <a16:creationId xmlns:a16="http://schemas.microsoft.com/office/drawing/2014/main" id="{FA501DFC-B27C-4816-B777-B9013C7A395E}"/>
              </a:ext>
            </a:extLst>
          </p:cNvPr>
          <p:cNvSpPr txBox="1"/>
          <p:nvPr/>
        </p:nvSpPr>
        <p:spPr>
          <a:xfrm>
            <a:off x="703881" y="3733800"/>
            <a:ext cx="10896600" cy="954107"/>
          </a:xfrm>
          <a:prstGeom prst="rect">
            <a:avLst/>
          </a:prstGeom>
          <a:noFill/>
        </p:spPr>
        <p:txBody>
          <a:bodyPr wrap="square" lIns="91440" tIns="45720" rIns="91440" bIns="45720" anchor="t">
            <a:spAutoFit/>
          </a:bodyPr>
          <a:lstStyle/>
          <a:p>
            <a:pPr algn="ctr"/>
            <a:r>
              <a:rPr lang="en-US" sz="2800"/>
              <a:t>Role of the entering firm’s </a:t>
            </a:r>
            <a:r>
              <a:rPr lang="en-US" sz="2800" b="1"/>
              <a:t>Indiana personnel</a:t>
            </a:r>
            <a:r>
              <a:rPr lang="en-US" sz="2800"/>
              <a:t> in the project: (Be explicit about what work was completed by the Indiana office)</a:t>
            </a:r>
          </a:p>
        </p:txBody>
      </p:sp>
    </p:spTree>
    <p:extLst>
      <p:ext uri="{BB962C8B-B14F-4D97-AF65-F5344CB8AC3E}">
        <p14:creationId xmlns:p14="http://schemas.microsoft.com/office/powerpoint/2010/main" val="1226693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03141" y="784303"/>
            <a:ext cx="8382000" cy="1470025"/>
          </a:xfrm>
        </p:spPr>
        <p:txBody>
          <a:bodyPr>
            <a:normAutofit fontScale="90000"/>
          </a:bodyPr>
          <a:lstStyle/>
          <a:p>
            <a:r>
              <a:rPr lang="en-US" sz="3200"/>
              <a:t>Brief role of other consultants (if any) participating in the project:</a:t>
            </a:r>
            <a:br>
              <a:rPr lang="en-US" sz="3200">
                <a:ea typeface="Calibri"/>
                <a:cs typeface="Calibri"/>
              </a:rPr>
            </a:br>
            <a:r>
              <a:rPr lang="en-US" sz="1800" i="1">
                <a:ea typeface="+mj-lt"/>
                <a:cs typeface="+mj-lt"/>
              </a:rPr>
              <a:t>List the role and percentage of work done by each of the other consultants involved in the project. Who were they and what did they do? Be brief. This information helps judges determine which parts of the project was the entrant’s responsibility.</a:t>
            </a:r>
          </a:p>
          <a:p>
            <a:endParaRPr lang="en-US"/>
          </a:p>
        </p:txBody>
      </p:sp>
      <p:sp>
        <p:nvSpPr>
          <p:cNvPr id="3" name="Subtitle 2"/>
          <p:cNvSpPr>
            <a:spLocks noGrp="1"/>
          </p:cNvSpPr>
          <p:nvPr>
            <p:ph type="subTitle" idx="1"/>
          </p:nvPr>
        </p:nvSpPr>
        <p:spPr>
          <a:xfrm>
            <a:off x="1072376" y="2914185"/>
            <a:ext cx="8919117" cy="3174380"/>
          </a:xfrm>
        </p:spPr>
        <p:txBody>
          <a:bodyPr vert="horz" lIns="91440" tIns="45720" rIns="91440" bIns="45720" rtlCol="0" anchor="t">
            <a:normAutofit fontScale="70000" lnSpcReduction="20000"/>
          </a:bodyPr>
          <a:lstStyle/>
          <a:p>
            <a:pPr algn="l"/>
            <a:r>
              <a:rPr lang="en-US" sz="2000">
                <a:solidFill>
                  <a:schemeClr val="tx1"/>
                </a:solidFill>
                <a:ea typeface="+mn-lt"/>
                <a:cs typeface="+mn-lt"/>
              </a:rPr>
              <a:t>Consultant:</a:t>
            </a:r>
            <a:endParaRPr lang="en-US">
              <a:ea typeface="Calibri"/>
              <a:cs typeface="Calibri"/>
            </a:endParaRPr>
          </a:p>
          <a:p>
            <a:pPr algn="l"/>
            <a:endParaRPr lang="en-US">
              <a:ea typeface="Calibri"/>
              <a:cs typeface="Calibri"/>
            </a:endParaRPr>
          </a:p>
          <a:p>
            <a:pPr algn="l"/>
            <a:r>
              <a:rPr lang="en-US" sz="2000">
                <a:solidFill>
                  <a:schemeClr val="tx1"/>
                </a:solidFill>
                <a:ea typeface="+mn-lt"/>
                <a:cs typeface="+mn-lt"/>
              </a:rPr>
              <a:t>Role:</a:t>
            </a:r>
            <a:endParaRPr lang="en-US">
              <a:solidFill>
                <a:schemeClr val="tx1"/>
              </a:solidFill>
              <a:ea typeface="Calibri"/>
              <a:cs typeface="Calibri"/>
            </a:endParaRPr>
          </a:p>
          <a:p>
            <a:pPr algn="l"/>
            <a:endParaRPr lang="en-US">
              <a:ea typeface="Calibri"/>
              <a:cs typeface="Calibri"/>
            </a:endParaRPr>
          </a:p>
          <a:p>
            <a:pPr algn="l"/>
            <a:r>
              <a:rPr lang="en-US" sz="2000">
                <a:solidFill>
                  <a:schemeClr val="tx1"/>
                </a:solidFill>
                <a:ea typeface="+mn-lt"/>
                <a:cs typeface="+mn-lt"/>
              </a:rPr>
              <a:t>Consultant:</a:t>
            </a:r>
            <a:endParaRPr lang="en-US">
              <a:solidFill>
                <a:schemeClr val="tx1"/>
              </a:solidFill>
              <a:ea typeface="+mn-lt"/>
              <a:cs typeface="+mn-lt"/>
            </a:endParaRPr>
          </a:p>
          <a:p>
            <a:pPr algn="l"/>
            <a:endParaRPr lang="en-US">
              <a:solidFill>
                <a:srgbClr val="898989"/>
              </a:solidFill>
              <a:ea typeface="+mn-lt"/>
              <a:cs typeface="+mn-lt"/>
            </a:endParaRPr>
          </a:p>
          <a:p>
            <a:pPr algn="l"/>
            <a:r>
              <a:rPr lang="en-US" sz="2000">
                <a:solidFill>
                  <a:schemeClr val="tx1"/>
                </a:solidFill>
                <a:ea typeface="+mn-lt"/>
                <a:cs typeface="+mn-lt"/>
              </a:rPr>
              <a:t>Role:</a:t>
            </a:r>
            <a:endParaRPr lang="en-US">
              <a:solidFill>
                <a:schemeClr val="tx1"/>
              </a:solidFill>
              <a:ea typeface="Calibri"/>
              <a:cs typeface="Calibri"/>
            </a:endParaRPr>
          </a:p>
          <a:p>
            <a:pPr algn="l"/>
            <a:endParaRPr lang="en-US">
              <a:ea typeface="Calibri"/>
              <a:cs typeface="Calibri"/>
            </a:endParaRPr>
          </a:p>
          <a:p>
            <a:pPr algn="l"/>
            <a:r>
              <a:rPr lang="en-US" sz="2000">
                <a:solidFill>
                  <a:schemeClr val="tx1"/>
                </a:solidFill>
                <a:ea typeface="+mn-lt"/>
                <a:cs typeface="+mn-lt"/>
              </a:rPr>
              <a:t>Consultant:</a:t>
            </a:r>
            <a:endParaRPr lang="en-US">
              <a:solidFill>
                <a:schemeClr val="tx1"/>
              </a:solidFill>
              <a:ea typeface="Calibri"/>
              <a:cs typeface="Calibri"/>
            </a:endParaRPr>
          </a:p>
          <a:p>
            <a:endParaRPr lang="en-US"/>
          </a:p>
          <a:p>
            <a:pPr algn="l"/>
            <a:r>
              <a:rPr lang="en-US" sz="2000">
                <a:solidFill>
                  <a:schemeClr val="tx1"/>
                </a:solidFill>
                <a:ea typeface="+mn-lt"/>
                <a:cs typeface="+mn-lt"/>
              </a:rPr>
              <a:t>Role:</a:t>
            </a:r>
            <a:endParaRPr lang="en-US">
              <a:solidFill>
                <a:schemeClr val="tx1"/>
              </a:solidFill>
              <a:ea typeface="Calibri"/>
              <a:cs typeface="Calibri"/>
            </a:endParaRPr>
          </a:p>
          <a:p>
            <a:endParaRPr lang="en-US" sz="2000">
              <a:solidFill>
                <a:schemeClr val="tx1"/>
              </a:solidFill>
              <a:ea typeface="Calibri"/>
              <a:cs typeface="Calibri"/>
            </a:endParaRPr>
          </a:p>
          <a:p>
            <a:endParaRPr lang="en-US" sz="2000">
              <a:solidFill>
                <a:schemeClr val="tx1"/>
              </a:solidFill>
              <a:ea typeface="Calibri"/>
              <a:cs typeface="Calibri"/>
            </a:endParaRPr>
          </a:p>
        </p:txBody>
      </p:sp>
    </p:spTree>
    <p:extLst>
      <p:ext uri="{BB962C8B-B14F-4D97-AF65-F5344CB8AC3E}">
        <p14:creationId xmlns:p14="http://schemas.microsoft.com/office/powerpoint/2010/main" val="600345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069E7-A966-49AD-A48F-BEE56CB9FB16}"/>
              </a:ext>
            </a:extLst>
          </p:cNvPr>
          <p:cNvSpPr>
            <a:spLocks noGrp="1"/>
          </p:cNvSpPr>
          <p:nvPr>
            <p:ph type="title"/>
          </p:nvPr>
        </p:nvSpPr>
        <p:spPr>
          <a:xfrm>
            <a:off x="1981200" y="462280"/>
            <a:ext cx="8229600" cy="513080"/>
          </a:xfrm>
        </p:spPr>
        <p:txBody>
          <a:bodyPr>
            <a:normAutofit fontScale="90000"/>
          </a:bodyPr>
          <a:lstStyle/>
          <a:p>
            <a:r>
              <a:rPr lang="en-US" b="1">
                <a:solidFill>
                  <a:srgbClr val="000000"/>
                </a:solidFill>
                <a:latin typeface="+mn-lt"/>
                <a:ea typeface="Calibri"/>
                <a:cs typeface="Times New Roman"/>
              </a:rPr>
              <a:t>Schedule and Budget information: </a:t>
            </a:r>
            <a:br>
              <a:rPr lang="en-US">
                <a:latin typeface="Calibri" panose="020F0502020204030204" pitchFamily="34" charset="0"/>
                <a:ea typeface="Calibri" panose="020F0502020204030204" pitchFamily="34" charset="0"/>
                <a:cs typeface="Times New Roman" panose="02020603050405020304" pitchFamily="18" charset="0"/>
              </a:rPr>
            </a:br>
            <a:endParaRPr lang="en-US">
              <a:ea typeface="Calibri"/>
              <a:cs typeface="Calibri"/>
            </a:endParaRPr>
          </a:p>
        </p:txBody>
      </p:sp>
      <p:sp>
        <p:nvSpPr>
          <p:cNvPr id="3" name="Content Placeholder 2">
            <a:extLst>
              <a:ext uri="{FF2B5EF4-FFF2-40B4-BE49-F238E27FC236}">
                <a16:creationId xmlns:a16="http://schemas.microsoft.com/office/drawing/2014/main" id="{558E8975-51FA-46CB-BD5F-BDC6E7FCE799}"/>
              </a:ext>
            </a:extLst>
          </p:cNvPr>
          <p:cNvSpPr>
            <a:spLocks noGrp="1"/>
          </p:cNvSpPr>
          <p:nvPr>
            <p:ph idx="1"/>
          </p:nvPr>
        </p:nvSpPr>
        <p:spPr>
          <a:xfrm>
            <a:off x="459565" y="1374336"/>
            <a:ext cx="10828020" cy="4525963"/>
          </a:xfrm>
        </p:spPr>
        <p:txBody>
          <a:bodyPr vert="horz" lIns="91440" tIns="45720" rIns="91440" bIns="45720" rtlCol="0" anchor="t">
            <a:normAutofit fontScale="92500" lnSpcReduction="10000"/>
          </a:bodyPr>
          <a:lstStyle/>
          <a:p>
            <a:pPr marL="285750" indent="-285750">
              <a:lnSpc>
                <a:spcPct val="114999"/>
              </a:lnSpc>
              <a:spcBef>
                <a:spcPts val="0"/>
              </a:spcBef>
            </a:pPr>
            <a:r>
              <a:rPr lang="en-US" sz="1800">
                <a:ea typeface="+mn-lt"/>
                <a:cs typeface="+mn-lt"/>
              </a:rPr>
              <a:t>Include total budgeted project construction cost and total actual project construction cost </a:t>
            </a:r>
            <a:endParaRPr lang="en-US">
              <a:ea typeface="+mn-lt"/>
              <a:cs typeface="Times New Roman"/>
            </a:endParaRPr>
          </a:p>
          <a:p>
            <a:pPr marL="285750" indent="-285750">
              <a:lnSpc>
                <a:spcPct val="114999"/>
              </a:lnSpc>
              <a:spcBef>
                <a:spcPts val="0"/>
              </a:spcBef>
            </a:pPr>
            <a:r>
              <a:rPr lang="en-US" sz="1800">
                <a:ea typeface="+mn-lt"/>
                <a:cs typeface="+mn-lt"/>
              </a:rPr>
              <a:t>Include the entrant's portion of the total budgeted project construction cost and of the total actual project construction cost </a:t>
            </a:r>
            <a:endParaRPr lang="en-US">
              <a:ea typeface="+mn-lt"/>
              <a:cs typeface="Times New Roman"/>
            </a:endParaRPr>
          </a:p>
          <a:p>
            <a:pPr marL="285750" indent="-285750">
              <a:lnSpc>
                <a:spcPct val="114999"/>
              </a:lnSpc>
              <a:spcBef>
                <a:spcPts val="0"/>
              </a:spcBef>
            </a:pPr>
            <a:r>
              <a:rPr lang="en-US" sz="1800">
                <a:ea typeface="+mn-lt"/>
                <a:cs typeface="+mn-lt"/>
              </a:rPr>
              <a:t> Scheduled and actual project completion dates </a:t>
            </a:r>
            <a:endParaRPr lang="en-US">
              <a:ea typeface="+mn-lt"/>
              <a:cs typeface="Times New Roman"/>
            </a:endParaRPr>
          </a:p>
          <a:p>
            <a:pPr marL="0" indent="0">
              <a:lnSpc>
                <a:spcPct val="114999"/>
              </a:lnSpc>
              <a:spcBef>
                <a:spcPts val="0"/>
              </a:spcBef>
              <a:buNone/>
            </a:pPr>
            <a:endParaRPr lang="en-US" sz="1800">
              <a:ea typeface="+mn-lt"/>
              <a:cs typeface="+mn-lt"/>
            </a:endParaRPr>
          </a:p>
          <a:p>
            <a:pPr marL="0" indent="0">
              <a:lnSpc>
                <a:spcPct val="114999"/>
              </a:lnSpc>
              <a:spcBef>
                <a:spcPts val="0"/>
              </a:spcBef>
              <a:buNone/>
            </a:pPr>
            <a:r>
              <a:rPr lang="en-US" sz="1800">
                <a:ea typeface="+mn-lt"/>
                <a:cs typeface="+mn-lt"/>
              </a:rPr>
              <a:t>REMINDER: These costs are not engineering fees—they are the total of the construction costs both budgeted and actual for the work the firm provided. </a:t>
            </a:r>
            <a:endParaRPr lang="en-US">
              <a:ea typeface="+mn-lt"/>
              <a:cs typeface="Times New Roman"/>
            </a:endParaRPr>
          </a:p>
          <a:p>
            <a:pPr marL="0" indent="0">
              <a:lnSpc>
                <a:spcPct val="114999"/>
              </a:lnSpc>
              <a:spcBef>
                <a:spcPts val="0"/>
              </a:spcBef>
              <a:buNone/>
            </a:pPr>
            <a:endParaRPr lang="en-US" sz="1800">
              <a:ea typeface="+mn-lt"/>
              <a:cs typeface="+mn-lt"/>
            </a:endParaRPr>
          </a:p>
          <a:p>
            <a:pPr marL="0" indent="0">
              <a:lnSpc>
                <a:spcPct val="114999"/>
              </a:lnSpc>
              <a:spcBef>
                <a:spcPts val="0"/>
              </a:spcBef>
              <a:buNone/>
            </a:pPr>
            <a:r>
              <a:rPr lang="en-US" sz="1800">
                <a:ea typeface="+mn-lt"/>
                <a:cs typeface="+mn-lt"/>
              </a:rPr>
              <a:t>EXAMPLE: If the total project budgeted construction cost is $400,000,000.00 and the firm did 100% of the work, then the entrants portion of the total budgeted project construction cost is $400,000,000.00. The same logic applies for actual costs.</a:t>
            </a:r>
            <a:r>
              <a:rPr lang="en-US" sz="1800">
                <a:ea typeface="Calibri"/>
                <a:cs typeface="Times New Roman"/>
              </a:rPr>
              <a:t> </a:t>
            </a:r>
            <a:r>
              <a:rPr lang="en-US" sz="1800">
                <a:ea typeface="+mn-lt"/>
                <a:cs typeface="+mn-lt"/>
              </a:rPr>
              <a:t>If your firm was not responsible for the entire project, then the entrant’s portion of the total project construction budget should be the amount of the project construction budget your firm was responsible for.</a:t>
            </a:r>
            <a:endParaRPr lang="en-US">
              <a:ea typeface="+mn-lt"/>
              <a:cs typeface="+mn-lt"/>
            </a:endParaRPr>
          </a:p>
          <a:p>
            <a:pPr marL="0" indent="0">
              <a:lnSpc>
                <a:spcPct val="114999"/>
              </a:lnSpc>
              <a:spcBef>
                <a:spcPts val="0"/>
              </a:spcBef>
              <a:buNone/>
            </a:pPr>
            <a:endParaRPr lang="en-US" sz="1800">
              <a:ea typeface="Calibri"/>
              <a:cs typeface="Times New Roman"/>
            </a:endParaRPr>
          </a:p>
          <a:p>
            <a:pPr marL="0" indent="0">
              <a:lnSpc>
                <a:spcPct val="114999"/>
              </a:lnSpc>
              <a:spcBef>
                <a:spcPts val="0"/>
              </a:spcBef>
              <a:buNone/>
            </a:pPr>
            <a:r>
              <a:rPr lang="en-US" sz="1800">
                <a:ea typeface="Calibri"/>
                <a:cs typeface="Times New Roman"/>
              </a:rPr>
              <a:t>Reach out to Shelby Dunn at </a:t>
            </a:r>
            <a:r>
              <a:rPr lang="en-US" sz="1800">
                <a:ea typeface="Calibri"/>
                <a:cs typeface="Times New Roman"/>
                <a:hlinkClick r:id="rId2"/>
              </a:rPr>
              <a:t>sdunn@acecindiana.org</a:t>
            </a:r>
            <a:r>
              <a:rPr lang="en-US" sz="1800">
                <a:ea typeface="Calibri"/>
                <a:cs typeface="Times New Roman"/>
              </a:rPr>
              <a:t> if you have any questions specific to these categories. </a:t>
            </a:r>
            <a:endParaRPr lang="en-US">
              <a:ea typeface="Calibri"/>
              <a:cs typeface="Times New Roman"/>
            </a:endParaRPr>
          </a:p>
          <a:p>
            <a:pPr marL="0" indent="0">
              <a:lnSpc>
                <a:spcPct val="115000"/>
              </a:lnSpc>
              <a:spcBef>
                <a:spcPts val="0"/>
              </a:spcBef>
              <a:buNone/>
            </a:pPr>
            <a:endParaRPr lang="en-US" sz="1800">
              <a:ea typeface="Calibri" panose="020F0502020204030204" pitchFamily="34" charset="0"/>
              <a:cs typeface="Times New Roman" panose="02020603050405020304" pitchFamily="18" charset="0"/>
            </a:endParaRPr>
          </a:p>
          <a:p>
            <a:pPr marL="0" indent="0" algn="ctr">
              <a:lnSpc>
                <a:spcPct val="115000"/>
              </a:lnSpc>
              <a:spcBef>
                <a:spcPts val="0"/>
              </a:spcBef>
              <a:buNone/>
            </a:pPr>
            <a:r>
              <a:rPr lang="en-US" sz="2400" b="1" u="sng">
                <a:solidFill>
                  <a:srgbClr val="C00000"/>
                </a:solidFill>
                <a:ea typeface="Calibri"/>
                <a:cs typeface="Times New Roman"/>
              </a:rPr>
              <a:t>If your project was significantly over schedule or budget, offer a brief explanation! </a:t>
            </a:r>
          </a:p>
        </p:txBody>
      </p:sp>
    </p:spTree>
    <p:extLst>
      <p:ext uri="{BB962C8B-B14F-4D97-AF65-F5344CB8AC3E}">
        <p14:creationId xmlns:p14="http://schemas.microsoft.com/office/powerpoint/2010/main" val="3493211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9870D8E-351D-9C13-23C1-C885E14B8966}"/>
              </a:ext>
            </a:extLst>
          </p:cNvPr>
          <p:cNvPicPr>
            <a:picLocks noChangeAspect="1"/>
          </p:cNvPicPr>
          <p:nvPr/>
        </p:nvPicPr>
        <p:blipFill>
          <a:blip r:embed="rId2"/>
          <a:stretch>
            <a:fillRect/>
          </a:stretch>
        </p:blipFill>
        <p:spPr>
          <a:xfrm>
            <a:off x="533091" y="911609"/>
            <a:ext cx="10483516" cy="2264844"/>
          </a:xfrm>
          <a:prstGeom prst="rect">
            <a:avLst/>
          </a:prstGeom>
        </p:spPr>
      </p:pic>
      <p:graphicFrame>
        <p:nvGraphicFramePr>
          <p:cNvPr id="4" name="Table 3">
            <a:extLst>
              <a:ext uri="{FF2B5EF4-FFF2-40B4-BE49-F238E27FC236}">
                <a16:creationId xmlns:a16="http://schemas.microsoft.com/office/drawing/2014/main" id="{A6043FE6-238B-AA15-F1AA-3FAE8F578C7E}"/>
              </a:ext>
            </a:extLst>
          </p:cNvPr>
          <p:cNvGraphicFramePr>
            <a:graphicFrameLocks noGrp="1"/>
          </p:cNvGraphicFramePr>
          <p:nvPr>
            <p:extLst>
              <p:ext uri="{D42A27DB-BD31-4B8C-83A1-F6EECF244321}">
                <p14:modId xmlns:p14="http://schemas.microsoft.com/office/powerpoint/2010/main" val="1045278010"/>
              </p:ext>
            </p:extLst>
          </p:nvPr>
        </p:nvGraphicFramePr>
        <p:xfrm>
          <a:off x="743116" y="3525048"/>
          <a:ext cx="10376493" cy="2168758"/>
        </p:xfrm>
        <a:graphic>
          <a:graphicData uri="http://schemas.openxmlformats.org/drawingml/2006/table">
            <a:tbl>
              <a:tblPr firstRow="1" bandRow="1">
                <a:tableStyleId>{5C22544A-7EE6-4342-B048-85BDC9FD1C3A}</a:tableStyleId>
              </a:tblPr>
              <a:tblGrid>
                <a:gridCol w="3458831">
                  <a:extLst>
                    <a:ext uri="{9D8B030D-6E8A-4147-A177-3AD203B41FA5}">
                      <a16:colId xmlns:a16="http://schemas.microsoft.com/office/drawing/2014/main" val="1773623328"/>
                    </a:ext>
                  </a:extLst>
                </a:gridCol>
                <a:gridCol w="3458831">
                  <a:extLst>
                    <a:ext uri="{9D8B030D-6E8A-4147-A177-3AD203B41FA5}">
                      <a16:colId xmlns:a16="http://schemas.microsoft.com/office/drawing/2014/main" val="280928198"/>
                    </a:ext>
                  </a:extLst>
                </a:gridCol>
                <a:gridCol w="3458831">
                  <a:extLst>
                    <a:ext uri="{9D8B030D-6E8A-4147-A177-3AD203B41FA5}">
                      <a16:colId xmlns:a16="http://schemas.microsoft.com/office/drawing/2014/main" val="2430761246"/>
                    </a:ext>
                  </a:extLst>
                </a:gridCol>
              </a:tblGrid>
              <a:tr h="378508">
                <a:tc>
                  <a:txBody>
                    <a:bodyPr/>
                    <a:lstStyle/>
                    <a:p>
                      <a:r>
                        <a:rPr lang="en-US"/>
                        <a:t>Completion/ Use Dates</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solidFill>
                  </a:tcPr>
                </a:tc>
                <a:tc>
                  <a:txBody>
                    <a:bodyPr/>
                    <a:lstStyle/>
                    <a:p>
                      <a:r>
                        <a:rPr lang="en-US">
                          <a:solidFill>
                            <a:schemeClr val="tx1">
                              <a:lumMod val="95000"/>
                              <a:lumOff val="5000"/>
                            </a:schemeClr>
                          </a:solidFill>
                        </a:rPr>
                        <a:t>Scheduled (Month/Day/Year): </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tc>
                  <a:txBody>
                    <a:bodyPr/>
                    <a:lstStyle/>
                    <a:p>
                      <a:r>
                        <a:rPr lang="en-US">
                          <a:solidFill>
                            <a:schemeClr val="tx1">
                              <a:lumMod val="95000"/>
                              <a:lumOff val="5000"/>
                            </a:schemeClr>
                          </a:solidFill>
                        </a:rPr>
                        <a:t>Actual </a:t>
                      </a:r>
                      <a:r>
                        <a:rPr lang="en-US" sz="1800" b="1" i="0" u="none" strike="noStrike" noProof="0">
                          <a:solidFill>
                            <a:schemeClr val="tx1">
                              <a:lumMod val="95000"/>
                              <a:lumOff val="5000"/>
                            </a:schemeClr>
                          </a:solidFill>
                          <a:latin typeface="Calibri"/>
                          <a:ea typeface="Calibri"/>
                          <a:cs typeface="Calibri"/>
                        </a:rPr>
                        <a:t>(Month/Day/Year): </a:t>
                      </a:r>
                      <a:endParaRPr lang="en-US">
                        <a:solidFill>
                          <a:schemeClr val="tx1">
                            <a:lumMod val="95000"/>
                            <a:lumOff val="5000"/>
                          </a:schemeClr>
                        </a:solidFill>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extLst>
                  <a:ext uri="{0D108BD9-81ED-4DB2-BD59-A6C34878D82A}">
                    <a16:rowId xmlns:a16="http://schemas.microsoft.com/office/drawing/2014/main" val="751492437"/>
                  </a:ext>
                </a:extLst>
              </a:tr>
              <a:tr h="1790250">
                <a:tc>
                  <a:txBody>
                    <a:bodyPr/>
                    <a:lstStyle/>
                    <a:p>
                      <a:r>
                        <a:rPr lang="en-US" b="1">
                          <a:solidFill>
                            <a:schemeClr val="bg1"/>
                          </a:solidFill>
                        </a:rPr>
                        <a:t>Construction Costs</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solidFill>
                  </a:tcPr>
                </a:tc>
                <a:tc>
                  <a:txBody>
                    <a:bodyPr/>
                    <a:lstStyle/>
                    <a:p>
                      <a:r>
                        <a:rPr lang="en-US"/>
                        <a:t>Total Construction Budgeted: </a:t>
                      </a:r>
                    </a:p>
                    <a:p>
                      <a:pPr lvl="0">
                        <a:buNone/>
                      </a:pPr>
                      <a:endParaRPr lang="en-US"/>
                    </a:p>
                    <a:p>
                      <a:pPr lvl="0">
                        <a:buNone/>
                      </a:pPr>
                      <a:r>
                        <a:rPr lang="en-US"/>
                        <a:t>Entrant's Portion of Total Construction Budgeted:</a:t>
                      </a:r>
                    </a:p>
                    <a:p>
                      <a:pPr lvl="0">
                        <a:buNone/>
                      </a:pPr>
                      <a:endParaRPr lang="en-US"/>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tc>
                  <a:txBody>
                    <a:bodyPr/>
                    <a:lstStyle/>
                    <a:p>
                      <a:r>
                        <a:rPr lang="en-US"/>
                        <a:t>Total Construction Actual:</a:t>
                      </a:r>
                    </a:p>
                    <a:p>
                      <a:pPr lvl="0">
                        <a:buNone/>
                      </a:pPr>
                      <a:endParaRPr lang="en-US"/>
                    </a:p>
                    <a:p>
                      <a:pPr lvl="0">
                        <a:buNone/>
                      </a:pPr>
                      <a:r>
                        <a:rPr lang="en-US"/>
                        <a:t>Entrant's Portion of Total Construction Actual:</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extLst>
                  <a:ext uri="{0D108BD9-81ED-4DB2-BD59-A6C34878D82A}">
                    <a16:rowId xmlns:a16="http://schemas.microsoft.com/office/drawing/2014/main" val="2297389022"/>
                  </a:ext>
                </a:extLst>
              </a:tr>
            </a:tbl>
          </a:graphicData>
        </a:graphic>
      </p:graphicFrame>
      <p:sp>
        <p:nvSpPr>
          <p:cNvPr id="5" name="TextBox 4">
            <a:extLst>
              <a:ext uri="{FF2B5EF4-FFF2-40B4-BE49-F238E27FC236}">
                <a16:creationId xmlns:a16="http://schemas.microsoft.com/office/drawing/2014/main" id="{C5C86F36-6D74-CD8D-E6A0-A8BAA48DD7AD}"/>
              </a:ext>
            </a:extLst>
          </p:cNvPr>
          <p:cNvSpPr txBox="1"/>
          <p:nvPr/>
        </p:nvSpPr>
        <p:spPr>
          <a:xfrm>
            <a:off x="742461" y="547076"/>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Calibri"/>
                <a:cs typeface="Calibri"/>
              </a:rPr>
              <a:t>Sample: </a:t>
            </a:r>
          </a:p>
        </p:txBody>
      </p:sp>
      <p:sp>
        <p:nvSpPr>
          <p:cNvPr id="6" name="TextBox 5">
            <a:extLst>
              <a:ext uri="{FF2B5EF4-FFF2-40B4-BE49-F238E27FC236}">
                <a16:creationId xmlns:a16="http://schemas.microsoft.com/office/drawing/2014/main" id="{55D7C1B1-59E2-1713-E868-916A8E2D4F8D}"/>
              </a:ext>
            </a:extLst>
          </p:cNvPr>
          <p:cNvSpPr txBox="1"/>
          <p:nvPr/>
        </p:nvSpPr>
        <p:spPr>
          <a:xfrm>
            <a:off x="664307" y="5841999"/>
            <a:ext cx="103697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Calibri"/>
                <a:cs typeface="Calibri"/>
              </a:rPr>
              <a:t>Explanation if over budget or schedule:</a:t>
            </a:r>
            <a:endParaRPr lang="en-US"/>
          </a:p>
        </p:txBody>
      </p:sp>
    </p:spTree>
    <p:extLst>
      <p:ext uri="{BB962C8B-B14F-4D97-AF65-F5344CB8AC3E}">
        <p14:creationId xmlns:p14="http://schemas.microsoft.com/office/powerpoint/2010/main" val="3846309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extBox 2">
            <a:extLst>
              <a:ext uri="{FF2B5EF4-FFF2-40B4-BE49-F238E27FC236}">
                <a16:creationId xmlns:a16="http://schemas.microsoft.com/office/drawing/2014/main" id="{DD1979AD-2EA8-55F3-7701-37E114632A15}"/>
              </a:ext>
            </a:extLst>
          </p:cNvPr>
          <p:cNvGraphicFramePr/>
          <p:nvPr>
            <p:extLst>
              <p:ext uri="{D42A27DB-BD31-4B8C-83A1-F6EECF244321}">
                <p14:modId xmlns:p14="http://schemas.microsoft.com/office/powerpoint/2010/main" val="1991144585"/>
              </p:ext>
            </p:extLst>
          </p:nvPr>
        </p:nvGraphicFramePr>
        <p:xfrm>
          <a:off x="342900" y="304800"/>
          <a:ext cx="11506200" cy="5786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4669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533401"/>
            <a:ext cx="8382000" cy="1470025"/>
          </a:xfrm>
        </p:spPr>
        <p:txBody>
          <a:bodyPr>
            <a:normAutofit fontScale="90000"/>
          </a:bodyPr>
          <a:lstStyle/>
          <a:p>
            <a:r>
              <a:rPr lang="en-US" sz="3200"/>
              <a:t>Brief 100–120-word description of project: </a:t>
            </a:r>
            <a:br>
              <a:rPr lang="en-US" sz="3200"/>
            </a:br>
            <a:r>
              <a:rPr lang="en-US" sz="2000" i="1"/>
              <a:t>(For use in the project video voiceover script) </a:t>
            </a:r>
            <a:br>
              <a:rPr lang="en-US" sz="2000" i="1"/>
            </a:br>
            <a:r>
              <a:rPr lang="en-US" sz="2000">
                <a:highlight>
                  <a:srgbClr val="FFFF00"/>
                </a:highlight>
                <a:ea typeface="+mj-lt"/>
                <a:cs typeface="+mj-lt"/>
              </a:rPr>
              <a:t>Please avoid acronyms and use plain, everyday language so the script is easy for a video audience to follow. </a:t>
            </a:r>
            <a:r>
              <a:rPr lang="en-US" sz="2000" i="1">
                <a:highlight>
                  <a:srgbClr val="FFFF00"/>
                </a:highlight>
                <a:ea typeface="Calibri"/>
                <a:cs typeface="Calibri"/>
              </a:rPr>
              <a:t> </a:t>
            </a:r>
            <a:endParaRPr lang="en-US" sz="3200" i="1">
              <a:highlight>
                <a:srgbClr val="FFFF00"/>
              </a:highlight>
              <a:ea typeface="Calibri"/>
              <a:cs typeface="Calibri"/>
            </a:endParaRPr>
          </a:p>
        </p:txBody>
      </p:sp>
      <p:sp>
        <p:nvSpPr>
          <p:cNvPr id="3" name="Subtitle 2"/>
          <p:cNvSpPr>
            <a:spLocks noGrp="1"/>
          </p:cNvSpPr>
          <p:nvPr>
            <p:ph type="subTitle" idx="1"/>
          </p:nvPr>
        </p:nvSpPr>
        <p:spPr>
          <a:xfrm>
            <a:off x="2819400" y="2514600"/>
            <a:ext cx="6400800" cy="1752600"/>
          </a:xfrm>
        </p:spPr>
        <p:txBody>
          <a:bodyPr>
            <a:normAutofit/>
          </a:bodyPr>
          <a:lstStyle/>
          <a:p>
            <a:r>
              <a:rPr lang="en-US" sz="2000">
                <a:solidFill>
                  <a:schemeClr val="tx1"/>
                </a:solidFill>
              </a:rPr>
              <a:t>Click to add text </a:t>
            </a:r>
          </a:p>
        </p:txBody>
      </p:sp>
    </p:spTree>
    <p:extLst>
      <p:ext uri="{BB962C8B-B14F-4D97-AF65-F5344CB8AC3E}">
        <p14:creationId xmlns:p14="http://schemas.microsoft.com/office/powerpoint/2010/main" val="1024381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38300" y="533401"/>
            <a:ext cx="9101253" cy="1470025"/>
          </a:xfrm>
        </p:spPr>
        <p:txBody>
          <a:bodyPr>
            <a:normAutofit fontScale="90000"/>
          </a:bodyPr>
          <a:lstStyle/>
          <a:p>
            <a:r>
              <a:rPr lang="en-US" sz="3200"/>
              <a:t>Brief 50-word description of project: </a:t>
            </a:r>
            <a:br>
              <a:rPr lang="en-US" sz="3200"/>
            </a:br>
            <a:r>
              <a:rPr lang="en-US" sz="1800"/>
              <a:t>(</a:t>
            </a:r>
            <a:r>
              <a:rPr lang="en-US" sz="1800" i="1"/>
              <a:t>This is an abbreviated version of the 100–120-word description for use in the video voiceover script</a:t>
            </a:r>
            <a:r>
              <a:rPr lang="en-US" sz="1800"/>
              <a:t>) </a:t>
            </a:r>
            <a:br>
              <a:rPr lang="en-US" sz="1800">
                <a:ea typeface="Calibri"/>
                <a:cs typeface="Calibri"/>
              </a:rPr>
            </a:br>
            <a:r>
              <a:rPr lang="en-US" sz="1800">
                <a:highlight>
                  <a:srgbClr val="FFFF00"/>
                </a:highlight>
              </a:rPr>
              <a:t>Please avoid acronyms and use plain, everyday language so the script is easy for a video audience to follow. </a:t>
            </a:r>
            <a:r>
              <a:rPr lang="en-US" sz="1800" i="1">
                <a:highlight>
                  <a:srgbClr val="FFFF00"/>
                </a:highlight>
              </a:rPr>
              <a:t> </a:t>
            </a:r>
            <a:endParaRPr lang="en-US" sz="1800"/>
          </a:p>
          <a:p>
            <a:endParaRPr lang="en-US" sz="1800">
              <a:ea typeface="Calibri"/>
              <a:cs typeface="Calibri"/>
            </a:endParaRPr>
          </a:p>
        </p:txBody>
      </p:sp>
      <p:sp>
        <p:nvSpPr>
          <p:cNvPr id="3" name="Subtitle 2"/>
          <p:cNvSpPr>
            <a:spLocks noGrp="1"/>
          </p:cNvSpPr>
          <p:nvPr>
            <p:ph type="subTitle" idx="1"/>
          </p:nvPr>
        </p:nvSpPr>
        <p:spPr>
          <a:xfrm>
            <a:off x="2819400" y="2514600"/>
            <a:ext cx="6400800" cy="1752600"/>
          </a:xfrm>
        </p:spPr>
        <p:txBody>
          <a:bodyPr>
            <a:normAutofit/>
          </a:bodyPr>
          <a:lstStyle/>
          <a:p>
            <a:r>
              <a:rPr lang="en-US" sz="2000">
                <a:solidFill>
                  <a:schemeClr val="tx1"/>
                </a:solidFill>
              </a:rPr>
              <a:t>Click to add text </a:t>
            </a:r>
          </a:p>
        </p:txBody>
      </p:sp>
    </p:spTree>
    <p:extLst>
      <p:ext uri="{BB962C8B-B14F-4D97-AF65-F5344CB8AC3E}">
        <p14:creationId xmlns:p14="http://schemas.microsoft.com/office/powerpoint/2010/main" val="153398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text&#10;&#10;Description automatically generated">
            <a:extLst>
              <a:ext uri="{FF2B5EF4-FFF2-40B4-BE49-F238E27FC236}">
                <a16:creationId xmlns:a16="http://schemas.microsoft.com/office/drawing/2014/main" id="{B7554C0A-4D96-E1E3-F303-04830B0F1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649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533400"/>
            <a:ext cx="11506200" cy="1470025"/>
          </a:xfrm>
        </p:spPr>
        <p:txBody>
          <a:bodyPr>
            <a:noAutofit/>
          </a:bodyPr>
          <a:lstStyle/>
          <a:p>
            <a:pPr algn="l"/>
            <a:r>
              <a:rPr lang="en-US" sz="3200" b="1"/>
              <a:t>1.  Original or innovative application of new or existing techniques </a:t>
            </a:r>
            <a:br>
              <a:rPr lang="en-US" sz="1600"/>
            </a:br>
            <a:r>
              <a:rPr lang="en-US" sz="1600" i="1"/>
              <a:t>Does the entry demonstrate the use of a new science or break-through in the general knowledge of engineering?</a:t>
            </a:r>
            <a:br>
              <a:rPr lang="en-US" sz="1600" i="1"/>
            </a:br>
            <a:r>
              <a:rPr lang="en-US" sz="1600" i="1"/>
              <a:t>Does the entry represent a unique application of different technology, techniques, materials or equipment?</a:t>
            </a:r>
            <a:br>
              <a:rPr lang="en-US" sz="1600" i="1"/>
            </a:br>
            <a:r>
              <a:rPr lang="en-US" sz="1600" i="1"/>
              <a:t>Did the entrant use any original or innovative approaches to meet the client’s time schedule?  </a:t>
            </a:r>
          </a:p>
        </p:txBody>
      </p:sp>
      <p:sp>
        <p:nvSpPr>
          <p:cNvPr id="3" name="Subtitle 2"/>
          <p:cNvSpPr>
            <a:spLocks noGrp="1"/>
          </p:cNvSpPr>
          <p:nvPr>
            <p:ph type="subTitle" idx="1"/>
          </p:nvPr>
        </p:nvSpPr>
        <p:spPr>
          <a:xfrm>
            <a:off x="1905000" y="2362200"/>
            <a:ext cx="8458200" cy="3810000"/>
          </a:xfrm>
        </p:spPr>
        <p:txBody>
          <a:bodyPr>
            <a:normAutofit/>
          </a:bodyPr>
          <a:lstStyle/>
          <a:p>
            <a:r>
              <a:rPr lang="en-US" sz="1600">
                <a:solidFill>
                  <a:schemeClr val="tx1"/>
                </a:solidFill>
              </a:rPr>
              <a:t>Click to add text</a:t>
            </a:r>
          </a:p>
        </p:txBody>
      </p:sp>
    </p:spTree>
    <p:extLst>
      <p:ext uri="{BB962C8B-B14F-4D97-AF65-F5344CB8AC3E}">
        <p14:creationId xmlns:p14="http://schemas.microsoft.com/office/powerpoint/2010/main" val="3847434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57200"/>
            <a:ext cx="11506200" cy="1470025"/>
          </a:xfrm>
        </p:spPr>
        <p:txBody>
          <a:bodyPr>
            <a:noAutofit/>
          </a:bodyPr>
          <a:lstStyle/>
          <a:p>
            <a:pPr algn="l"/>
            <a:r>
              <a:rPr lang="en-US" sz="2800" b="1"/>
              <a:t>2.  Future value to the engineering profession and perception by the public </a:t>
            </a:r>
            <a:br>
              <a:rPr lang="en-US" sz="1600"/>
            </a:br>
            <a:r>
              <a:rPr lang="en-US" sz="1600" i="1"/>
              <a:t>Will the entry redefine current engineering thinking?</a:t>
            </a:r>
            <a:br>
              <a:rPr lang="en-US" sz="1600" i="1"/>
            </a:br>
            <a:r>
              <a:rPr lang="en-US" sz="1600" i="1"/>
              <a:t>Does the entry advance a positive public image of engineering excellence?</a:t>
            </a:r>
          </a:p>
        </p:txBody>
      </p:sp>
      <p:sp>
        <p:nvSpPr>
          <p:cNvPr id="3" name="Subtitle 2"/>
          <p:cNvSpPr>
            <a:spLocks noGrp="1"/>
          </p:cNvSpPr>
          <p:nvPr>
            <p:ph type="subTitle" idx="1"/>
          </p:nvPr>
        </p:nvSpPr>
        <p:spPr>
          <a:xfrm>
            <a:off x="1866900" y="2209800"/>
            <a:ext cx="8458200" cy="4419600"/>
          </a:xfrm>
        </p:spPr>
        <p:txBody>
          <a:bodyPr>
            <a:normAutofit/>
          </a:bodyPr>
          <a:lstStyle/>
          <a:p>
            <a:r>
              <a:rPr lang="en-US" sz="1600">
                <a:solidFill>
                  <a:schemeClr val="tx1"/>
                </a:solidFill>
              </a:rPr>
              <a:t>Click to add text</a:t>
            </a:r>
          </a:p>
        </p:txBody>
      </p:sp>
    </p:spTree>
    <p:extLst>
      <p:ext uri="{BB962C8B-B14F-4D97-AF65-F5344CB8AC3E}">
        <p14:creationId xmlns:p14="http://schemas.microsoft.com/office/powerpoint/2010/main" val="1070185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609600"/>
            <a:ext cx="11811000" cy="1470025"/>
          </a:xfrm>
        </p:spPr>
        <p:txBody>
          <a:bodyPr>
            <a:noAutofit/>
          </a:bodyPr>
          <a:lstStyle/>
          <a:p>
            <a:pPr algn="l"/>
            <a:r>
              <a:rPr lang="en-US" sz="3600" b="1"/>
              <a:t>3.  Social, economic and sustainable design considerations </a:t>
            </a:r>
            <a:br>
              <a:rPr lang="en-US" sz="1600"/>
            </a:br>
            <a:r>
              <a:rPr lang="en-US" sz="1600" i="1"/>
              <a:t>Do the solutions identified produce secondary benefits of value to the community environment?</a:t>
            </a:r>
            <a:br>
              <a:rPr lang="en-US" sz="1600" i="1"/>
            </a:br>
            <a:r>
              <a:rPr lang="en-US" sz="1600" i="1"/>
              <a:t>Does the entrant’s approach provide society with social, economic, or sustainable development benefits?</a:t>
            </a:r>
            <a:br>
              <a:rPr lang="en-US" sz="1600" i="1"/>
            </a:br>
            <a:r>
              <a:rPr lang="en-US" sz="1600" i="1"/>
              <a:t>Is public health, safety, or welfare significantly improved as a result of the entrant’s, and/or affected environment’s contribution to the project?</a:t>
            </a:r>
            <a:br>
              <a:rPr lang="en-US" sz="1600" i="1"/>
            </a:br>
            <a:r>
              <a:rPr lang="en-US" sz="1600" i="1"/>
              <a:t>Is it an economical and cost-effective solution that met or fell below the original budget estimate?</a:t>
            </a:r>
          </a:p>
        </p:txBody>
      </p:sp>
      <p:sp>
        <p:nvSpPr>
          <p:cNvPr id="3" name="Subtitle 2"/>
          <p:cNvSpPr>
            <a:spLocks noGrp="1"/>
          </p:cNvSpPr>
          <p:nvPr>
            <p:ph type="subTitle" idx="1"/>
          </p:nvPr>
        </p:nvSpPr>
        <p:spPr>
          <a:xfrm>
            <a:off x="1866900" y="2474167"/>
            <a:ext cx="8458200" cy="4419600"/>
          </a:xfrm>
        </p:spPr>
        <p:txBody>
          <a:bodyPr>
            <a:normAutofit/>
          </a:bodyPr>
          <a:lstStyle/>
          <a:p>
            <a:r>
              <a:rPr lang="en-US" sz="1600">
                <a:solidFill>
                  <a:schemeClr val="tx1"/>
                </a:solidFill>
              </a:rPr>
              <a:t>Click to add text</a:t>
            </a:r>
          </a:p>
        </p:txBody>
      </p:sp>
    </p:spTree>
    <p:extLst>
      <p:ext uri="{BB962C8B-B14F-4D97-AF65-F5344CB8AC3E}">
        <p14:creationId xmlns:p14="http://schemas.microsoft.com/office/powerpoint/2010/main" val="278542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57200"/>
            <a:ext cx="11506200" cy="1470025"/>
          </a:xfrm>
        </p:spPr>
        <p:txBody>
          <a:bodyPr>
            <a:noAutofit/>
          </a:bodyPr>
          <a:lstStyle/>
          <a:p>
            <a:pPr algn="l"/>
            <a:r>
              <a:rPr lang="en-US" sz="3600" b="1"/>
              <a:t>4.  Complexity </a:t>
            </a:r>
            <a:br>
              <a:rPr lang="en-US" sz="1600"/>
            </a:br>
            <a:r>
              <a:rPr lang="en-US" sz="1600" i="1"/>
              <a:t>Did the entry successfully address very complex criteria or unique problems?</a:t>
            </a:r>
            <a:br>
              <a:rPr lang="en-US" sz="1600" i="1"/>
            </a:br>
            <a:r>
              <a:rPr lang="en-US" sz="1600" i="1"/>
              <a:t>Were extraordinary problems of site, location, hazardous conditions, project requirements, or similar elements present?</a:t>
            </a:r>
            <a:br>
              <a:rPr lang="en-US" sz="1600" i="1"/>
            </a:br>
            <a:r>
              <a:rPr lang="en-US" sz="1600" i="1"/>
              <a:t>Did the entry require the use of out-of-the-ordinary technology or ingenuity for achievement of the project’s goals?</a:t>
            </a:r>
          </a:p>
        </p:txBody>
      </p:sp>
      <p:sp>
        <p:nvSpPr>
          <p:cNvPr id="3" name="Subtitle 2"/>
          <p:cNvSpPr>
            <a:spLocks noGrp="1"/>
          </p:cNvSpPr>
          <p:nvPr>
            <p:ph type="subTitle" idx="1"/>
          </p:nvPr>
        </p:nvSpPr>
        <p:spPr>
          <a:xfrm>
            <a:off x="1905000" y="2209800"/>
            <a:ext cx="8458200" cy="4419600"/>
          </a:xfrm>
        </p:spPr>
        <p:txBody>
          <a:bodyPr>
            <a:normAutofit/>
          </a:bodyPr>
          <a:lstStyle/>
          <a:p>
            <a:r>
              <a:rPr lang="en-US" sz="1600">
                <a:solidFill>
                  <a:schemeClr val="tx1"/>
                </a:solidFill>
              </a:rPr>
              <a:t>Click to add text</a:t>
            </a:r>
          </a:p>
        </p:txBody>
      </p:sp>
    </p:spTree>
    <p:extLst>
      <p:ext uri="{BB962C8B-B14F-4D97-AF65-F5344CB8AC3E}">
        <p14:creationId xmlns:p14="http://schemas.microsoft.com/office/powerpoint/2010/main" val="3512166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40281A-C54C-578A-5D98-5C08140A9281}"/>
              </a:ext>
            </a:extLst>
          </p:cNvPr>
          <p:cNvSpPr txBox="1"/>
          <p:nvPr/>
        </p:nvSpPr>
        <p:spPr>
          <a:xfrm>
            <a:off x="707673" y="1628523"/>
            <a:ext cx="10778113"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 Photographs and/or illustrations are valuable and used extensively. Images provide a visual for the judges, are used extensively in public relations activities and represent the project during the awards presentation. </a:t>
            </a:r>
          </a:p>
          <a:p>
            <a:endParaRPr lang="en-US">
              <a:ea typeface="Calibri"/>
              <a:cs typeface="Calibri"/>
            </a:endParaRPr>
          </a:p>
          <a:p>
            <a:r>
              <a:rPr lang="en-US" b="1">
                <a:ea typeface="+mn-lt"/>
                <a:cs typeface="+mn-lt"/>
              </a:rPr>
              <a:t>Image Requirements</a:t>
            </a:r>
            <a:endParaRPr lang="en-US"/>
          </a:p>
          <a:p>
            <a:pPr marL="285750" indent="-285750">
              <a:buFont typeface="Arial"/>
              <a:buChar char="•"/>
            </a:pPr>
            <a:r>
              <a:rPr lang="en-US">
                <a:ea typeface="+mn-lt"/>
                <a:cs typeface="+mn-lt"/>
              </a:rPr>
              <a:t>Accepted file formats are JPE, JPG or JPEG</a:t>
            </a:r>
            <a:endParaRPr lang="en-US">
              <a:ea typeface="Calibri"/>
              <a:cs typeface="Calibri"/>
            </a:endParaRPr>
          </a:p>
          <a:p>
            <a:pPr marL="285750" indent="-285750">
              <a:buFont typeface="Arial"/>
              <a:buChar char="•"/>
            </a:pPr>
            <a:r>
              <a:rPr lang="en-US">
                <a:latin typeface="Calibri"/>
                <a:ea typeface="+mn-lt"/>
                <a:cs typeface="Calibri"/>
              </a:rPr>
              <a:t>Three photographs must be of the completed project and provide a high level of visual impact</a:t>
            </a:r>
            <a:endParaRPr lang="en-US">
              <a:latin typeface="Calibri"/>
              <a:ea typeface="Calibri"/>
              <a:cs typeface="Calibri"/>
            </a:endParaRPr>
          </a:p>
          <a:p>
            <a:pPr marL="285750" indent="-285750">
              <a:buFont typeface="Arial"/>
              <a:buChar char="•"/>
            </a:pPr>
            <a:r>
              <a:rPr lang="en-US">
                <a:latin typeface="Calibri"/>
                <a:ea typeface="+mn-lt"/>
                <a:cs typeface="Calibri"/>
              </a:rPr>
              <a:t>Three photographs should display the planning, start-up, and/or construction of the project</a:t>
            </a:r>
            <a:endParaRPr lang="en-US">
              <a:latin typeface="Calibri"/>
              <a:ea typeface="Calibri"/>
              <a:cs typeface="Calibri"/>
            </a:endParaRPr>
          </a:p>
          <a:p>
            <a:pPr marL="285750" indent="-285750">
              <a:buFont typeface="Arial"/>
              <a:buChar char="•"/>
            </a:pPr>
            <a:r>
              <a:rPr lang="en-US">
                <a:ea typeface="+mn-lt"/>
                <a:cs typeface="+mn-lt"/>
              </a:rPr>
              <a:t>At least 300 DPI (1920x1080 pixels) in RGB with landscape orientation (max. 1.2 MB each)</a:t>
            </a:r>
            <a:endParaRPr lang="en-US">
              <a:ea typeface="Calibri"/>
              <a:cs typeface="Calibri"/>
            </a:endParaRPr>
          </a:p>
          <a:p>
            <a:pPr marL="285750" indent="-285750">
              <a:buFont typeface="Arial"/>
              <a:buChar char="•"/>
            </a:pPr>
            <a:r>
              <a:rPr lang="en-US">
                <a:latin typeface="Calibri"/>
                <a:ea typeface="+mn-lt"/>
                <a:cs typeface="Calibri"/>
              </a:rPr>
              <a:t>For entries submitted under Category A, photographic representations of the study must be submitted.</a:t>
            </a:r>
            <a:endParaRPr lang="en-US">
              <a:latin typeface="Calibri"/>
              <a:ea typeface="Calibri"/>
              <a:cs typeface="Calibri"/>
            </a:endParaRPr>
          </a:p>
          <a:p>
            <a:endParaRPr lang="en-US">
              <a:ea typeface="Calibri"/>
              <a:cs typeface="Calibri"/>
            </a:endParaRPr>
          </a:p>
          <a:p>
            <a:r>
              <a:rPr lang="en-US" b="1">
                <a:ea typeface="+mn-lt"/>
                <a:cs typeface="+mn-lt"/>
              </a:rPr>
              <a:t>Caption Requirements</a:t>
            </a:r>
            <a:endParaRPr lang="en-US"/>
          </a:p>
          <a:p>
            <a:pPr marL="285750" indent="-285750">
              <a:buFont typeface="Arial"/>
              <a:buChar char="•"/>
            </a:pPr>
            <a:r>
              <a:rPr lang="en-US">
                <a:ea typeface="+mn-lt"/>
                <a:cs typeface="+mn-lt"/>
              </a:rPr>
              <a:t>Captions are limited to 500 characters.</a:t>
            </a:r>
            <a:endParaRPr lang="en-US"/>
          </a:p>
          <a:p>
            <a:pPr marL="285750" indent="-285750">
              <a:buFont typeface="Arial"/>
              <a:buChar char="•"/>
            </a:pPr>
            <a:r>
              <a:rPr lang="en-US">
                <a:ea typeface="+mn-lt"/>
                <a:cs typeface="+mn-lt"/>
              </a:rPr>
              <a:t>Captions should be placed in the provided box on the online submission form.</a:t>
            </a:r>
            <a:endParaRPr lang="en-US"/>
          </a:p>
          <a:p>
            <a:endParaRPr lang="en-US">
              <a:ea typeface="Calibri"/>
              <a:cs typeface="Calibri"/>
            </a:endParaRPr>
          </a:p>
          <a:p>
            <a:r>
              <a:rPr lang="en-US">
                <a:ea typeface="+mn-lt"/>
                <a:cs typeface="+mn-lt"/>
              </a:rPr>
              <a:t>Note: no supplemental models, equipment or computerized accessories will be accepted for viewing during the judging process.</a:t>
            </a:r>
          </a:p>
          <a:p>
            <a:endParaRPr lang="en-US">
              <a:ea typeface="Calibri"/>
              <a:cs typeface="Calibri"/>
            </a:endParaRPr>
          </a:p>
        </p:txBody>
      </p:sp>
      <p:sp>
        <p:nvSpPr>
          <p:cNvPr id="4" name="TextBox 3">
            <a:extLst>
              <a:ext uri="{FF2B5EF4-FFF2-40B4-BE49-F238E27FC236}">
                <a16:creationId xmlns:a16="http://schemas.microsoft.com/office/drawing/2014/main" id="{7053DD42-75B1-725C-E732-FA1821DCBFCC}"/>
              </a:ext>
            </a:extLst>
          </p:cNvPr>
          <p:cNvSpPr txBox="1"/>
          <p:nvPr/>
        </p:nvSpPr>
        <p:spPr>
          <a:xfrm>
            <a:off x="738807" y="677413"/>
            <a:ext cx="1070715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ea typeface="Calibri"/>
                <a:cs typeface="Calibri"/>
              </a:rPr>
              <a:t>Photo Requirements- please read carefully</a:t>
            </a:r>
          </a:p>
        </p:txBody>
      </p:sp>
    </p:spTree>
    <p:extLst>
      <p:ext uri="{BB962C8B-B14F-4D97-AF65-F5344CB8AC3E}">
        <p14:creationId xmlns:p14="http://schemas.microsoft.com/office/powerpoint/2010/main" val="39623339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1 (for professional use): Photo Caption </a:t>
            </a:r>
          </a:p>
        </p:txBody>
      </p:sp>
      <p:sp>
        <p:nvSpPr>
          <p:cNvPr id="3" name="Content Placeholder 2"/>
          <p:cNvSpPr>
            <a:spLocks noGrp="1"/>
          </p:cNvSpPr>
          <p:nvPr>
            <p:ph idx="1"/>
          </p:nvPr>
        </p:nvSpPr>
        <p:spPr/>
        <p:txBody>
          <a:bodyPr/>
          <a:lstStyle/>
          <a:p>
            <a:r>
              <a:rPr lang="en-US"/>
              <a:t>Insert image to use in promotional material</a:t>
            </a:r>
          </a:p>
        </p:txBody>
      </p:sp>
    </p:spTree>
    <p:extLst>
      <p:ext uri="{BB962C8B-B14F-4D97-AF65-F5344CB8AC3E}">
        <p14:creationId xmlns:p14="http://schemas.microsoft.com/office/powerpoint/2010/main" val="764249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2: Photo Caption </a:t>
            </a:r>
          </a:p>
        </p:txBody>
      </p:sp>
      <p:sp>
        <p:nvSpPr>
          <p:cNvPr id="7" name="Content Placeholder 6">
            <a:extLst>
              <a:ext uri="{FF2B5EF4-FFF2-40B4-BE49-F238E27FC236}">
                <a16:creationId xmlns:a16="http://schemas.microsoft.com/office/drawing/2014/main" id="{3703DDFA-D57B-14E4-4647-EDD4F9C8B04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90164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3: Photo Caption </a:t>
            </a: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0695129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4: Photo Caption </a:t>
            </a: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145686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5: Photo Caption </a:t>
            </a: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726376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a:t>Image 6: Photo Caption </a:t>
            </a: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73828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8054A41F5ECB54593B1090E8C2B7983" ma:contentTypeVersion="13" ma:contentTypeDescription="Create a new document." ma:contentTypeScope="" ma:versionID="a3e5ef4e6db2f09f34e3144b46370591">
  <xsd:schema xmlns:xsd="http://www.w3.org/2001/XMLSchema" xmlns:xs="http://www.w3.org/2001/XMLSchema" xmlns:p="http://schemas.microsoft.com/office/2006/metadata/properties" xmlns:ns2="69f344b5-f8a7-446a-b920-66ea76c16125" xmlns:ns3="2dd7761a-e9ce-4aad-9ecb-08275240d53c" targetNamespace="http://schemas.microsoft.com/office/2006/metadata/properties" ma:root="true" ma:fieldsID="3fb171af94f9632a296df2497cd6c1b9" ns2:_="" ns3:_="">
    <xsd:import namespace="69f344b5-f8a7-446a-b920-66ea76c16125"/>
    <xsd:import namespace="2dd7761a-e9ce-4aad-9ecb-08275240d53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f344b5-f8a7-446a-b920-66ea76c161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displayName="Image Tags_0" ma:hidden="true" ma:internalName="lcf76f155ced4ddcb4097134ff3c332f">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dd7761a-e9ce-4aad-9ecb-08275240d53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e4407a3-2302-4ab8-a101-b173289f67c5}" ma:internalName="TaxCatchAll" ma:showField="CatchAllData" ma:web="2dd7761a-e9ce-4aad-9ecb-08275240d53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9f344b5-f8a7-446a-b920-66ea76c16125" xsi:nil="true"/>
    <TaxCatchAll xmlns="2dd7761a-e9ce-4aad-9ecb-08275240d53c" xsi:nil="true"/>
  </documentManagement>
</p:properties>
</file>

<file path=customXml/itemProps1.xml><?xml version="1.0" encoding="utf-8"?>
<ds:datastoreItem xmlns:ds="http://schemas.openxmlformats.org/officeDocument/2006/customXml" ds:itemID="{4C972B93-0B4D-42BF-B713-57131D8F4216}">
  <ds:schemaRefs>
    <ds:schemaRef ds:uri="http://schemas.microsoft.com/sharepoint/v3/contenttype/forms"/>
  </ds:schemaRefs>
</ds:datastoreItem>
</file>

<file path=customXml/itemProps2.xml><?xml version="1.0" encoding="utf-8"?>
<ds:datastoreItem xmlns:ds="http://schemas.openxmlformats.org/officeDocument/2006/customXml" ds:itemID="{82DC59F3-983C-4822-9D99-60A6983647FB}">
  <ds:schemaRefs>
    <ds:schemaRef ds:uri="2dd7761a-e9ce-4aad-9ecb-08275240d53c"/>
    <ds:schemaRef ds:uri="69f344b5-f8a7-446a-b920-66ea76c161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F273F64-6D90-4D0B-8929-349703498DF9}">
  <ds:schemaRefs>
    <ds:schemaRef ds:uri="2dd7761a-e9ce-4aad-9ecb-08275240d53c"/>
    <ds:schemaRef ds:uri="69f344b5-f8a7-446a-b920-66ea76c16125"/>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1647</Words>
  <Application>Microsoft Office PowerPoint</Application>
  <PresentationFormat>Widescreen</PresentationFormat>
  <Paragraphs>104</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MS Gothic</vt:lpstr>
      <vt:lpstr>Arial</vt:lpstr>
      <vt:lpstr>Calibri</vt:lpstr>
      <vt:lpstr>Goudy-Bold</vt:lpstr>
      <vt:lpstr>Office Theme</vt:lpstr>
      <vt:lpstr>PowerPoint Presentation</vt:lpstr>
      <vt:lpstr>PowerPoint Presentation</vt:lpstr>
      <vt:lpstr>Project Name: Your Project name EXACTLY as you would like to see it in print or on awards.  (limit 60 characters) </vt:lpstr>
      <vt:lpstr>ABOUT THE CLIENT/OWNER OF THE PROJECT</vt:lpstr>
      <vt:lpstr>Project Location:   Please include project coordinates, if available:</vt:lpstr>
      <vt:lpstr>What was the entrant’s role in the project: Role of your firm in the project: prime, sub, co-venture, etc </vt:lpstr>
      <vt:lpstr>Was your firm the lead designer on this project?   Yes  ☐  No ☐  If yes, was the firm listed also the Engineer of Record for the project?  Yes  ☐  No ☐   </vt:lpstr>
      <vt:lpstr>Was your firm a subconsultant for this project?   Highlight   Yes  ☐  No ☐  *If YES, what was the approximate percentage of the project construction costs that your firm was responsible for (not engineering/ design fees) ? **If NO, leave blank or list “N/A”.</vt:lpstr>
      <vt:lpstr>Was the entering firm’s Indiana personnel responsible for this project?    Yes  ☐  No ☐  </vt:lpstr>
      <vt:lpstr>Brief role of other consultants (if any) participating in the project: List the role and percentage of work done by each of the other consultants involved in the project. Who were they and what did they do? Be brief. This information helps judges determine which parts of the project was the entrant’s responsibility. </vt:lpstr>
      <vt:lpstr>Schedule and Budget information:  </vt:lpstr>
      <vt:lpstr>PowerPoint Presentation</vt:lpstr>
      <vt:lpstr>PowerPoint Presentation</vt:lpstr>
      <vt:lpstr>Brief 100–120-word description of project:  (For use in the project video voiceover script)  Please avoid acronyms and use plain, everyday language so the script is easy for a video audience to follow.  </vt:lpstr>
      <vt:lpstr>Brief 50-word description of project:  (This is an abbreviated version of the 100–120-word description for use in the video voiceover script)  Please avoid acronyms and use plain, everyday language so the script is easy for a video audience to follow.   </vt:lpstr>
      <vt:lpstr>PowerPoint Presentation</vt:lpstr>
      <vt:lpstr>1.  Original or innovative application of new or existing techniques  Does the entry demonstrate the use of a new science or break-through in the general knowledge of engineering? Does the entry represent a unique application of different technology, techniques, materials or equipment? Did the entrant use any original or innovative approaches to meet the client’s time schedule?  </vt:lpstr>
      <vt:lpstr>2.  Future value to the engineering profession and perception by the public  Will the entry redefine current engineering thinking? Does the entry advance a positive public image of engineering excellence?</vt:lpstr>
      <vt:lpstr>3.  Social, economic and sustainable design considerations  Do the solutions identified produce secondary benefits of value to the community environment? Does the entrant’s approach provide society with social, economic, or sustainable development benefits? Is public health, safety, or welfare significantly improved as a result of the entrant’s, and/or affected environment’s contribution to the project? Is it an economical and cost-effective solution that met or fell below the original budget estimate?</vt:lpstr>
      <vt:lpstr>4.  Complexity  Did the entry successfully address very complex criteria or unique problems? Were extraordinary problems of site, location, hazardous conditions, project requirements, or similar elements present? Did the entry require the use of out-of-the-ordinary technology or ingenuity for achievement of the project’s goals?</vt:lpstr>
      <vt:lpstr>PowerPoint Presentation</vt:lpstr>
      <vt:lpstr>Image 1 (for professional use): Photo Caption </vt:lpstr>
      <vt:lpstr>Image 2: Photo Caption </vt:lpstr>
      <vt:lpstr>Image 3: Photo Caption </vt:lpstr>
      <vt:lpstr>Image 4: Photo Caption </vt:lpstr>
      <vt:lpstr>Image 5: Photo Caption </vt:lpstr>
      <vt:lpstr>Image 6: Photo Caption </vt:lpstr>
    </vt:vector>
  </TitlesOfParts>
  <Company>ACEC Indiana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Shelby Courtney</dc:creator>
  <cp:lastModifiedBy>Colleen Torres</cp:lastModifiedBy>
  <cp:revision>1</cp:revision>
  <cp:lastPrinted>2021-08-17T19:17:36Z</cp:lastPrinted>
  <dcterms:created xsi:type="dcterms:W3CDTF">2019-06-27T13:18:29Z</dcterms:created>
  <dcterms:modified xsi:type="dcterms:W3CDTF">2026-08-28T16:48:04Z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0x010100F8054A41F5ECB54593B1090E8C2B7983</vt:lpwstr>
  </property>
  <property fmtid="{D5CDD505-2E9C-101B-9397-08002B2CF9AE}" pid="3" name="Order">
    <vt:r8>2028400</vt:r8>
  </property>
</Properties>
</file>